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63" r:id="rId6"/>
    <p:sldId id="258" r:id="rId7"/>
    <p:sldId id="281" r:id="rId8"/>
    <p:sldId id="280" r:id="rId9"/>
    <p:sldId id="282" r:id="rId10"/>
    <p:sldId id="283" r:id="rId11"/>
    <p:sldId id="284" r:id="rId12"/>
    <p:sldId id="267" r:id="rId13"/>
    <p:sldId id="285" r:id="rId14"/>
    <p:sldId id="312" r:id="rId15"/>
    <p:sldId id="286" r:id="rId16"/>
    <p:sldId id="287" r:id="rId17"/>
    <p:sldId id="290" r:id="rId18"/>
    <p:sldId id="31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57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81" autoAdjust="0"/>
    <p:restoredTop sz="94660"/>
  </p:normalViewPr>
  <p:slideViewPr>
    <p:cSldViewPr snapToGrid="0">
      <p:cViewPr varScale="1">
        <p:scale>
          <a:sx n="89" d="100"/>
          <a:sy n="89" d="100"/>
        </p:scale>
        <p:origin x="7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71B26-77F7-43F8-A947-899DC661B28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CEA826-4895-4EB8-AF9A-ACA63906AE1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11778-5E3D-4D77-A70D-2361FA50AFD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2C0167-E855-4D17-BF35-432B61D5C6E4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3F989F-8D12-475D-9C50-23F49E8F416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CF3E5-675B-440C-AA83-56C651DAE5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CC8A5-31B3-4E55-87D9-E629DD069B8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8.jpe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469024" y="0"/>
            <a:ext cx="5007917" cy="6858000"/>
          </a:xfrm>
          <a:prstGeom prst="rect">
            <a:avLst/>
          </a:prstGeom>
          <a:solidFill>
            <a:srgbClr val="345780"/>
          </a:solidFill>
          <a:ln>
            <a:solidFill>
              <a:srgbClr val="3457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矩形 3"/>
          <p:cNvSpPr/>
          <p:nvPr/>
        </p:nvSpPr>
        <p:spPr>
          <a:xfrm>
            <a:off x="358004" y="998838"/>
            <a:ext cx="11450595" cy="4860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" name="文本框 8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2500267" y="2546624"/>
            <a:ext cx="7191467" cy="101566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zh-CN" altLang="en-US" sz="6000" b="1" dirty="0">
                <a:solidFill>
                  <a:srgbClr val="345780"/>
                </a:solidFill>
                <a:latin typeface="+mn-ea"/>
                <a:ea typeface="+mn-ea"/>
                <a:sym typeface="Calibri" panose="020F0502020204030204" pitchFamily="34" charset="0"/>
              </a:rPr>
              <a:t>日常汇报    </a:t>
            </a:r>
            <a:r>
              <a:rPr lang="en-US" altLang="zh-CN" sz="6000" b="1" dirty="0">
                <a:solidFill>
                  <a:srgbClr val="345780"/>
                </a:solidFill>
                <a:latin typeface="+mn-ea"/>
                <a:ea typeface="+mn-ea"/>
                <a:sym typeface="Calibri" panose="020F0502020204030204" pitchFamily="34" charset="0"/>
              </a:rPr>
              <a:t>PPT</a:t>
            </a:r>
            <a:r>
              <a:rPr lang="zh-CN" altLang="en-US" sz="6000" b="1" dirty="0">
                <a:solidFill>
                  <a:srgbClr val="345780"/>
                </a:solidFill>
                <a:latin typeface="+mn-ea"/>
                <a:ea typeface="+mn-ea"/>
                <a:sym typeface="Calibri" panose="020F0502020204030204" pitchFamily="34" charset="0"/>
              </a:rPr>
              <a:t>模板</a:t>
            </a:r>
            <a:endParaRPr lang="zh-CN" altLang="en-US" sz="6000" b="1" dirty="0">
              <a:solidFill>
                <a:srgbClr val="345780"/>
              </a:solidFill>
              <a:latin typeface="+mn-ea"/>
              <a:ea typeface="+mn-ea"/>
              <a:sym typeface="Calibri" panose="020F0502020204030204" pitchFamily="34" charset="0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5874224" y="4178607"/>
            <a:ext cx="372724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椭圆 66"/>
          <p:cNvSpPr/>
          <p:nvPr/>
        </p:nvSpPr>
        <p:spPr>
          <a:xfrm>
            <a:off x="3567367" y="4477386"/>
            <a:ext cx="468069" cy="468069"/>
          </a:xfrm>
          <a:prstGeom prst="ellipse">
            <a:avLst/>
          </a:prstGeom>
          <a:solidFill>
            <a:srgbClr val="345780"/>
          </a:solidFill>
          <a:ln>
            <a:noFill/>
          </a:ln>
          <a:effectLst>
            <a:outerShdw blurRad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srgbClr val="212834"/>
              </a:solidFill>
            </a:endParaRPr>
          </a:p>
        </p:txBody>
      </p:sp>
      <p:sp>
        <p:nvSpPr>
          <p:cNvPr id="68" name="文本框 67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4017710" y="4535085"/>
            <a:ext cx="2762533" cy="379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zh-CN" altLang="en-US" sz="1865" dirty="0">
                <a:solidFill>
                  <a:srgbClr val="345780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日期：</a:t>
            </a:r>
            <a:r>
              <a:rPr lang="en-US" altLang="zh-CN" sz="1865" dirty="0">
                <a:solidFill>
                  <a:srgbClr val="345780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2020.04</a:t>
            </a:r>
            <a:endParaRPr lang="zh-CN" altLang="en-US" sz="1865" dirty="0">
              <a:solidFill>
                <a:srgbClr val="345780"/>
              </a:solidFill>
              <a:latin typeface="方正准圆简体" panose="03000509000000000000" pitchFamily="65" charset="-122"/>
              <a:ea typeface="方正准圆简体" panose="03000509000000000000" pitchFamily="65" charset="-122"/>
              <a:sym typeface="Calibri" panose="020F0502020204030204" pitchFamily="34" charset="0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6312174" y="4473316"/>
            <a:ext cx="468069" cy="468069"/>
          </a:xfrm>
          <a:prstGeom prst="ellipse">
            <a:avLst/>
          </a:prstGeom>
          <a:solidFill>
            <a:srgbClr val="345780"/>
          </a:solidFill>
          <a:ln>
            <a:noFill/>
          </a:ln>
          <a:effectLst>
            <a:outerShdw blurRad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 dirty="0">
              <a:solidFill>
                <a:srgbClr val="212834"/>
              </a:solidFill>
            </a:endParaRPr>
          </a:p>
        </p:txBody>
      </p:sp>
      <p:sp>
        <p:nvSpPr>
          <p:cNvPr id="70" name="文本框 69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6762516" y="4531016"/>
            <a:ext cx="2762533" cy="379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zh-CN" altLang="en-US" sz="1865" dirty="0">
                <a:solidFill>
                  <a:srgbClr val="345780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汇报人：研小招</a:t>
            </a:r>
            <a:endParaRPr lang="zh-CN" altLang="en-US" sz="1865" dirty="0">
              <a:solidFill>
                <a:srgbClr val="345780"/>
              </a:solidFill>
              <a:latin typeface="方正准圆简体" panose="03000509000000000000" pitchFamily="65" charset="-122"/>
              <a:ea typeface="方正准圆简体" panose="03000509000000000000" pitchFamily="65" charset="-122"/>
              <a:sym typeface="Calibri" panose="020F0502020204030204" pitchFamily="34" charset="0"/>
            </a:endParaRPr>
          </a:p>
        </p:txBody>
      </p:sp>
      <p:grpSp>
        <p:nvGrpSpPr>
          <p:cNvPr id="72" name="Group 59"/>
          <p:cNvGrpSpPr>
            <a:grpSpLocks noChangeAspect="1"/>
          </p:cNvGrpSpPr>
          <p:nvPr/>
        </p:nvGrpSpPr>
        <p:grpSpPr bwMode="auto">
          <a:xfrm>
            <a:off x="3652872" y="4551022"/>
            <a:ext cx="290891" cy="317537"/>
            <a:chOff x="1066" y="1985"/>
            <a:chExt cx="262" cy="286"/>
          </a:xfrm>
          <a:solidFill>
            <a:schemeClr val="bg1"/>
          </a:solidFill>
        </p:grpSpPr>
        <p:sp>
          <p:nvSpPr>
            <p:cNvPr id="74" name="Freeform 60"/>
            <p:cNvSpPr>
              <a:spLocks noEditPoints="1"/>
            </p:cNvSpPr>
            <p:nvPr/>
          </p:nvSpPr>
          <p:spPr bwMode="auto">
            <a:xfrm>
              <a:off x="1066" y="2005"/>
              <a:ext cx="262" cy="266"/>
            </a:xfrm>
            <a:custGeom>
              <a:avLst/>
              <a:gdLst>
                <a:gd name="T0" fmla="*/ 572 w 642"/>
                <a:gd name="T1" fmla="*/ 655 h 655"/>
                <a:gd name="T2" fmla="*/ 70 w 642"/>
                <a:gd name="T3" fmla="*/ 655 h 655"/>
                <a:gd name="T4" fmla="*/ 19 w 642"/>
                <a:gd name="T5" fmla="*/ 630 h 655"/>
                <a:gd name="T6" fmla="*/ 0 w 642"/>
                <a:gd name="T7" fmla="*/ 575 h 655"/>
                <a:gd name="T8" fmla="*/ 0 w 642"/>
                <a:gd name="T9" fmla="*/ 80 h 655"/>
                <a:gd name="T10" fmla="*/ 19 w 642"/>
                <a:gd name="T11" fmla="*/ 25 h 655"/>
                <a:gd name="T12" fmla="*/ 70 w 642"/>
                <a:gd name="T13" fmla="*/ 0 h 655"/>
                <a:gd name="T14" fmla="*/ 93 w 642"/>
                <a:gd name="T15" fmla="*/ 0 h 655"/>
                <a:gd name="T16" fmla="*/ 111 w 642"/>
                <a:gd name="T17" fmla="*/ 18 h 655"/>
                <a:gd name="T18" fmla="*/ 93 w 642"/>
                <a:gd name="T19" fmla="*/ 36 h 655"/>
                <a:gd name="T20" fmla="*/ 70 w 642"/>
                <a:gd name="T21" fmla="*/ 36 h 655"/>
                <a:gd name="T22" fmla="*/ 47 w 642"/>
                <a:gd name="T23" fmla="*/ 48 h 655"/>
                <a:gd name="T24" fmla="*/ 36 w 642"/>
                <a:gd name="T25" fmla="*/ 80 h 655"/>
                <a:gd name="T26" fmla="*/ 36 w 642"/>
                <a:gd name="T27" fmla="*/ 575 h 655"/>
                <a:gd name="T28" fmla="*/ 47 w 642"/>
                <a:gd name="T29" fmla="*/ 607 h 655"/>
                <a:gd name="T30" fmla="*/ 70 w 642"/>
                <a:gd name="T31" fmla="*/ 619 h 655"/>
                <a:gd name="T32" fmla="*/ 572 w 642"/>
                <a:gd name="T33" fmla="*/ 619 h 655"/>
                <a:gd name="T34" fmla="*/ 595 w 642"/>
                <a:gd name="T35" fmla="*/ 607 h 655"/>
                <a:gd name="T36" fmla="*/ 606 w 642"/>
                <a:gd name="T37" fmla="*/ 575 h 655"/>
                <a:gd name="T38" fmla="*/ 606 w 642"/>
                <a:gd name="T39" fmla="*/ 80 h 655"/>
                <a:gd name="T40" fmla="*/ 595 w 642"/>
                <a:gd name="T41" fmla="*/ 48 h 655"/>
                <a:gd name="T42" fmla="*/ 572 w 642"/>
                <a:gd name="T43" fmla="*/ 36 h 655"/>
                <a:gd name="T44" fmla="*/ 547 w 642"/>
                <a:gd name="T45" fmla="*/ 36 h 655"/>
                <a:gd name="T46" fmla="*/ 529 w 642"/>
                <a:gd name="T47" fmla="*/ 18 h 655"/>
                <a:gd name="T48" fmla="*/ 547 w 642"/>
                <a:gd name="T49" fmla="*/ 0 h 655"/>
                <a:gd name="T50" fmla="*/ 572 w 642"/>
                <a:gd name="T51" fmla="*/ 0 h 655"/>
                <a:gd name="T52" fmla="*/ 622 w 642"/>
                <a:gd name="T53" fmla="*/ 25 h 655"/>
                <a:gd name="T54" fmla="*/ 642 w 642"/>
                <a:gd name="T55" fmla="*/ 80 h 655"/>
                <a:gd name="T56" fmla="*/ 642 w 642"/>
                <a:gd name="T57" fmla="*/ 575 h 655"/>
                <a:gd name="T58" fmla="*/ 622 w 642"/>
                <a:gd name="T59" fmla="*/ 630 h 655"/>
                <a:gd name="T60" fmla="*/ 572 w 642"/>
                <a:gd name="T61" fmla="*/ 655 h 655"/>
                <a:gd name="T62" fmla="*/ 418 w 642"/>
                <a:gd name="T63" fmla="*/ 36 h 655"/>
                <a:gd name="T64" fmla="*/ 224 w 642"/>
                <a:gd name="T65" fmla="*/ 36 h 655"/>
                <a:gd name="T66" fmla="*/ 206 w 642"/>
                <a:gd name="T67" fmla="*/ 18 h 655"/>
                <a:gd name="T68" fmla="*/ 224 w 642"/>
                <a:gd name="T69" fmla="*/ 0 h 655"/>
                <a:gd name="T70" fmla="*/ 418 w 642"/>
                <a:gd name="T71" fmla="*/ 0 h 655"/>
                <a:gd name="T72" fmla="*/ 436 w 642"/>
                <a:gd name="T73" fmla="*/ 18 h 655"/>
                <a:gd name="T74" fmla="*/ 418 w 642"/>
                <a:gd name="T75" fmla="*/ 36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42" h="655">
                  <a:moveTo>
                    <a:pt x="572" y="655"/>
                  </a:moveTo>
                  <a:cubicBezTo>
                    <a:pt x="70" y="655"/>
                    <a:pt x="70" y="655"/>
                    <a:pt x="70" y="655"/>
                  </a:cubicBezTo>
                  <a:cubicBezTo>
                    <a:pt x="51" y="655"/>
                    <a:pt x="33" y="646"/>
                    <a:pt x="19" y="630"/>
                  </a:cubicBezTo>
                  <a:cubicBezTo>
                    <a:pt x="7" y="615"/>
                    <a:pt x="0" y="596"/>
                    <a:pt x="0" y="5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60"/>
                    <a:pt x="7" y="40"/>
                    <a:pt x="19" y="25"/>
                  </a:cubicBezTo>
                  <a:cubicBezTo>
                    <a:pt x="33" y="9"/>
                    <a:pt x="51" y="0"/>
                    <a:pt x="70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3" y="0"/>
                    <a:pt x="111" y="8"/>
                    <a:pt x="111" y="18"/>
                  </a:cubicBezTo>
                  <a:cubicBezTo>
                    <a:pt x="111" y="28"/>
                    <a:pt x="103" y="36"/>
                    <a:pt x="93" y="36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61" y="36"/>
                    <a:pt x="53" y="40"/>
                    <a:pt x="47" y="48"/>
                  </a:cubicBezTo>
                  <a:cubicBezTo>
                    <a:pt x="40" y="56"/>
                    <a:pt x="36" y="68"/>
                    <a:pt x="36" y="80"/>
                  </a:cubicBezTo>
                  <a:cubicBezTo>
                    <a:pt x="36" y="575"/>
                    <a:pt x="36" y="575"/>
                    <a:pt x="36" y="575"/>
                  </a:cubicBezTo>
                  <a:cubicBezTo>
                    <a:pt x="36" y="587"/>
                    <a:pt x="40" y="599"/>
                    <a:pt x="47" y="607"/>
                  </a:cubicBezTo>
                  <a:cubicBezTo>
                    <a:pt x="53" y="615"/>
                    <a:pt x="61" y="619"/>
                    <a:pt x="70" y="619"/>
                  </a:cubicBezTo>
                  <a:cubicBezTo>
                    <a:pt x="572" y="619"/>
                    <a:pt x="572" y="619"/>
                    <a:pt x="572" y="619"/>
                  </a:cubicBezTo>
                  <a:cubicBezTo>
                    <a:pt x="580" y="619"/>
                    <a:pt x="588" y="615"/>
                    <a:pt x="595" y="607"/>
                  </a:cubicBezTo>
                  <a:cubicBezTo>
                    <a:pt x="602" y="599"/>
                    <a:pt x="606" y="587"/>
                    <a:pt x="606" y="575"/>
                  </a:cubicBezTo>
                  <a:cubicBezTo>
                    <a:pt x="606" y="80"/>
                    <a:pt x="606" y="80"/>
                    <a:pt x="606" y="80"/>
                  </a:cubicBezTo>
                  <a:cubicBezTo>
                    <a:pt x="606" y="68"/>
                    <a:pt x="602" y="56"/>
                    <a:pt x="595" y="48"/>
                  </a:cubicBezTo>
                  <a:cubicBezTo>
                    <a:pt x="588" y="40"/>
                    <a:pt x="580" y="36"/>
                    <a:pt x="572" y="36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37" y="36"/>
                    <a:pt x="529" y="28"/>
                    <a:pt x="529" y="18"/>
                  </a:cubicBezTo>
                  <a:cubicBezTo>
                    <a:pt x="529" y="8"/>
                    <a:pt x="537" y="0"/>
                    <a:pt x="547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591" y="0"/>
                    <a:pt x="609" y="9"/>
                    <a:pt x="622" y="25"/>
                  </a:cubicBezTo>
                  <a:cubicBezTo>
                    <a:pt x="635" y="40"/>
                    <a:pt x="642" y="60"/>
                    <a:pt x="642" y="80"/>
                  </a:cubicBezTo>
                  <a:cubicBezTo>
                    <a:pt x="642" y="575"/>
                    <a:pt x="642" y="575"/>
                    <a:pt x="642" y="575"/>
                  </a:cubicBezTo>
                  <a:cubicBezTo>
                    <a:pt x="642" y="596"/>
                    <a:pt x="635" y="615"/>
                    <a:pt x="622" y="630"/>
                  </a:cubicBezTo>
                  <a:cubicBezTo>
                    <a:pt x="609" y="646"/>
                    <a:pt x="591" y="655"/>
                    <a:pt x="572" y="655"/>
                  </a:cubicBezTo>
                  <a:close/>
                  <a:moveTo>
                    <a:pt x="418" y="36"/>
                  </a:moveTo>
                  <a:cubicBezTo>
                    <a:pt x="224" y="36"/>
                    <a:pt x="224" y="36"/>
                    <a:pt x="224" y="36"/>
                  </a:cubicBezTo>
                  <a:cubicBezTo>
                    <a:pt x="214" y="36"/>
                    <a:pt x="206" y="28"/>
                    <a:pt x="206" y="18"/>
                  </a:cubicBezTo>
                  <a:cubicBezTo>
                    <a:pt x="206" y="8"/>
                    <a:pt x="214" y="0"/>
                    <a:pt x="224" y="0"/>
                  </a:cubicBezTo>
                  <a:cubicBezTo>
                    <a:pt x="418" y="0"/>
                    <a:pt x="418" y="0"/>
                    <a:pt x="418" y="0"/>
                  </a:cubicBezTo>
                  <a:cubicBezTo>
                    <a:pt x="428" y="0"/>
                    <a:pt x="436" y="8"/>
                    <a:pt x="436" y="18"/>
                  </a:cubicBezTo>
                  <a:cubicBezTo>
                    <a:pt x="436" y="28"/>
                    <a:pt x="428" y="36"/>
                    <a:pt x="41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  <p:sp>
          <p:nvSpPr>
            <p:cNvPr id="75" name="Freeform 61"/>
            <p:cNvSpPr>
              <a:spLocks noEditPoints="1"/>
            </p:cNvSpPr>
            <p:nvPr/>
          </p:nvSpPr>
          <p:spPr bwMode="auto">
            <a:xfrm>
              <a:off x="1124" y="1985"/>
              <a:ext cx="146" cy="64"/>
            </a:xfrm>
            <a:custGeom>
              <a:avLst/>
              <a:gdLst>
                <a:gd name="T0" fmla="*/ 18 w 357"/>
                <a:gd name="T1" fmla="*/ 0 h 157"/>
                <a:gd name="T2" fmla="*/ 36 w 357"/>
                <a:gd name="T3" fmla="*/ 18 h 157"/>
                <a:gd name="T4" fmla="*/ 36 w 357"/>
                <a:gd name="T5" fmla="*/ 139 h 157"/>
                <a:gd name="T6" fmla="*/ 18 w 357"/>
                <a:gd name="T7" fmla="*/ 157 h 157"/>
                <a:gd name="T8" fmla="*/ 0 w 357"/>
                <a:gd name="T9" fmla="*/ 139 h 157"/>
                <a:gd name="T10" fmla="*/ 0 w 357"/>
                <a:gd name="T11" fmla="*/ 18 h 157"/>
                <a:gd name="T12" fmla="*/ 18 w 357"/>
                <a:gd name="T13" fmla="*/ 0 h 157"/>
                <a:gd name="T14" fmla="*/ 339 w 357"/>
                <a:gd name="T15" fmla="*/ 0 h 157"/>
                <a:gd name="T16" fmla="*/ 357 w 357"/>
                <a:gd name="T17" fmla="*/ 18 h 157"/>
                <a:gd name="T18" fmla="*/ 357 w 357"/>
                <a:gd name="T19" fmla="*/ 139 h 157"/>
                <a:gd name="T20" fmla="*/ 339 w 357"/>
                <a:gd name="T21" fmla="*/ 157 h 157"/>
                <a:gd name="T22" fmla="*/ 321 w 357"/>
                <a:gd name="T23" fmla="*/ 139 h 157"/>
                <a:gd name="T24" fmla="*/ 321 w 357"/>
                <a:gd name="T25" fmla="*/ 18 h 157"/>
                <a:gd name="T26" fmla="*/ 339 w 357"/>
                <a:gd name="T2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157">
                  <a:moveTo>
                    <a:pt x="18" y="0"/>
                  </a:moveTo>
                  <a:cubicBezTo>
                    <a:pt x="28" y="0"/>
                    <a:pt x="36" y="8"/>
                    <a:pt x="36" y="18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6" y="149"/>
                    <a:pt x="28" y="157"/>
                    <a:pt x="18" y="157"/>
                  </a:cubicBezTo>
                  <a:cubicBezTo>
                    <a:pt x="8" y="157"/>
                    <a:pt x="0" y="149"/>
                    <a:pt x="0" y="1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lose/>
                  <a:moveTo>
                    <a:pt x="339" y="0"/>
                  </a:moveTo>
                  <a:cubicBezTo>
                    <a:pt x="349" y="0"/>
                    <a:pt x="357" y="8"/>
                    <a:pt x="357" y="18"/>
                  </a:cubicBezTo>
                  <a:cubicBezTo>
                    <a:pt x="357" y="139"/>
                    <a:pt x="357" y="139"/>
                    <a:pt x="357" y="139"/>
                  </a:cubicBezTo>
                  <a:cubicBezTo>
                    <a:pt x="357" y="149"/>
                    <a:pt x="349" y="157"/>
                    <a:pt x="339" y="157"/>
                  </a:cubicBezTo>
                  <a:cubicBezTo>
                    <a:pt x="329" y="157"/>
                    <a:pt x="321" y="149"/>
                    <a:pt x="321" y="139"/>
                  </a:cubicBezTo>
                  <a:cubicBezTo>
                    <a:pt x="321" y="18"/>
                    <a:pt x="321" y="18"/>
                    <a:pt x="321" y="18"/>
                  </a:cubicBezTo>
                  <a:cubicBezTo>
                    <a:pt x="321" y="8"/>
                    <a:pt x="329" y="0"/>
                    <a:pt x="3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  <p:sp>
          <p:nvSpPr>
            <p:cNvPr id="76" name="Freeform 62"/>
            <p:cNvSpPr>
              <a:spLocks noEditPoints="1"/>
            </p:cNvSpPr>
            <p:nvPr/>
          </p:nvSpPr>
          <p:spPr bwMode="auto">
            <a:xfrm>
              <a:off x="1074" y="2044"/>
              <a:ext cx="246" cy="183"/>
            </a:xfrm>
            <a:custGeom>
              <a:avLst/>
              <a:gdLst>
                <a:gd name="T0" fmla="*/ 0 w 603"/>
                <a:gd name="T1" fmla="*/ 18 h 450"/>
                <a:gd name="T2" fmla="*/ 18 w 603"/>
                <a:gd name="T3" fmla="*/ 0 h 450"/>
                <a:gd name="T4" fmla="*/ 585 w 603"/>
                <a:gd name="T5" fmla="*/ 0 h 450"/>
                <a:gd name="T6" fmla="*/ 603 w 603"/>
                <a:gd name="T7" fmla="*/ 18 h 450"/>
                <a:gd name="T8" fmla="*/ 585 w 603"/>
                <a:gd name="T9" fmla="*/ 36 h 450"/>
                <a:gd name="T10" fmla="*/ 18 w 603"/>
                <a:gd name="T11" fmla="*/ 36 h 450"/>
                <a:gd name="T12" fmla="*/ 0 w 603"/>
                <a:gd name="T13" fmla="*/ 18 h 450"/>
                <a:gd name="T14" fmla="*/ 306 w 603"/>
                <a:gd name="T15" fmla="*/ 450 h 450"/>
                <a:gd name="T16" fmla="*/ 184 w 603"/>
                <a:gd name="T17" fmla="*/ 400 h 450"/>
                <a:gd name="T18" fmla="*/ 134 w 603"/>
                <a:gd name="T19" fmla="*/ 279 h 450"/>
                <a:gd name="T20" fmla="*/ 184 w 603"/>
                <a:gd name="T21" fmla="*/ 158 h 450"/>
                <a:gd name="T22" fmla="*/ 306 w 603"/>
                <a:gd name="T23" fmla="*/ 107 h 450"/>
                <a:gd name="T24" fmla="*/ 324 w 603"/>
                <a:gd name="T25" fmla="*/ 125 h 450"/>
                <a:gd name="T26" fmla="*/ 306 w 603"/>
                <a:gd name="T27" fmla="*/ 143 h 450"/>
                <a:gd name="T28" fmla="*/ 170 w 603"/>
                <a:gd name="T29" fmla="*/ 279 h 450"/>
                <a:gd name="T30" fmla="*/ 306 w 603"/>
                <a:gd name="T31" fmla="*/ 414 h 450"/>
                <a:gd name="T32" fmla="*/ 441 w 603"/>
                <a:gd name="T33" fmla="*/ 279 h 450"/>
                <a:gd name="T34" fmla="*/ 459 w 603"/>
                <a:gd name="T35" fmla="*/ 261 h 450"/>
                <a:gd name="T36" fmla="*/ 477 w 603"/>
                <a:gd name="T37" fmla="*/ 279 h 450"/>
                <a:gd name="T38" fmla="*/ 427 w 603"/>
                <a:gd name="T39" fmla="*/ 400 h 450"/>
                <a:gd name="T40" fmla="*/ 306 w 603"/>
                <a:gd name="T41" fmla="*/ 45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3" h="450">
                  <a:moveTo>
                    <a:pt x="0" y="18"/>
                  </a:moveTo>
                  <a:cubicBezTo>
                    <a:pt x="0" y="8"/>
                    <a:pt x="8" y="0"/>
                    <a:pt x="18" y="0"/>
                  </a:cubicBezTo>
                  <a:cubicBezTo>
                    <a:pt x="585" y="0"/>
                    <a:pt x="585" y="0"/>
                    <a:pt x="585" y="0"/>
                  </a:cubicBezTo>
                  <a:cubicBezTo>
                    <a:pt x="595" y="0"/>
                    <a:pt x="603" y="8"/>
                    <a:pt x="603" y="18"/>
                  </a:cubicBezTo>
                  <a:cubicBezTo>
                    <a:pt x="603" y="28"/>
                    <a:pt x="595" y="36"/>
                    <a:pt x="585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8" y="36"/>
                    <a:pt x="0" y="28"/>
                    <a:pt x="0" y="18"/>
                  </a:cubicBezTo>
                  <a:close/>
                  <a:moveTo>
                    <a:pt x="306" y="450"/>
                  </a:moveTo>
                  <a:cubicBezTo>
                    <a:pt x="260" y="450"/>
                    <a:pt x="217" y="433"/>
                    <a:pt x="184" y="400"/>
                  </a:cubicBezTo>
                  <a:cubicBezTo>
                    <a:pt x="152" y="368"/>
                    <a:pt x="134" y="325"/>
                    <a:pt x="134" y="279"/>
                  </a:cubicBezTo>
                  <a:cubicBezTo>
                    <a:pt x="134" y="233"/>
                    <a:pt x="152" y="190"/>
                    <a:pt x="184" y="158"/>
                  </a:cubicBezTo>
                  <a:cubicBezTo>
                    <a:pt x="217" y="125"/>
                    <a:pt x="260" y="107"/>
                    <a:pt x="306" y="107"/>
                  </a:cubicBezTo>
                  <a:cubicBezTo>
                    <a:pt x="316" y="107"/>
                    <a:pt x="324" y="115"/>
                    <a:pt x="324" y="125"/>
                  </a:cubicBezTo>
                  <a:cubicBezTo>
                    <a:pt x="324" y="135"/>
                    <a:pt x="316" y="143"/>
                    <a:pt x="306" y="143"/>
                  </a:cubicBezTo>
                  <a:cubicBezTo>
                    <a:pt x="231" y="143"/>
                    <a:pt x="170" y="204"/>
                    <a:pt x="170" y="279"/>
                  </a:cubicBezTo>
                  <a:cubicBezTo>
                    <a:pt x="170" y="354"/>
                    <a:pt x="231" y="414"/>
                    <a:pt x="306" y="414"/>
                  </a:cubicBezTo>
                  <a:cubicBezTo>
                    <a:pt x="380" y="414"/>
                    <a:pt x="441" y="354"/>
                    <a:pt x="441" y="279"/>
                  </a:cubicBezTo>
                  <a:cubicBezTo>
                    <a:pt x="441" y="269"/>
                    <a:pt x="449" y="261"/>
                    <a:pt x="459" y="261"/>
                  </a:cubicBezTo>
                  <a:cubicBezTo>
                    <a:pt x="469" y="261"/>
                    <a:pt x="477" y="269"/>
                    <a:pt x="477" y="279"/>
                  </a:cubicBezTo>
                  <a:cubicBezTo>
                    <a:pt x="477" y="325"/>
                    <a:pt x="459" y="368"/>
                    <a:pt x="427" y="400"/>
                  </a:cubicBezTo>
                  <a:cubicBezTo>
                    <a:pt x="395" y="433"/>
                    <a:pt x="351" y="450"/>
                    <a:pt x="306" y="4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  <p:sp>
          <p:nvSpPr>
            <p:cNvPr id="77" name="Freeform 63"/>
            <p:cNvSpPr/>
            <p:nvPr/>
          </p:nvSpPr>
          <p:spPr bwMode="auto">
            <a:xfrm>
              <a:off x="1193" y="2088"/>
              <a:ext cx="53" cy="72"/>
            </a:xfrm>
            <a:custGeom>
              <a:avLst/>
              <a:gdLst>
                <a:gd name="T0" fmla="*/ 113 w 131"/>
                <a:gd name="T1" fmla="*/ 176 h 176"/>
                <a:gd name="T2" fmla="*/ 18 w 131"/>
                <a:gd name="T3" fmla="*/ 176 h 176"/>
                <a:gd name="T4" fmla="*/ 0 w 131"/>
                <a:gd name="T5" fmla="*/ 158 h 176"/>
                <a:gd name="T6" fmla="*/ 0 w 131"/>
                <a:gd name="T7" fmla="*/ 18 h 176"/>
                <a:gd name="T8" fmla="*/ 18 w 131"/>
                <a:gd name="T9" fmla="*/ 0 h 176"/>
                <a:gd name="T10" fmla="*/ 36 w 131"/>
                <a:gd name="T11" fmla="*/ 18 h 176"/>
                <a:gd name="T12" fmla="*/ 36 w 131"/>
                <a:gd name="T13" fmla="*/ 140 h 176"/>
                <a:gd name="T14" fmla="*/ 113 w 131"/>
                <a:gd name="T15" fmla="*/ 140 h 176"/>
                <a:gd name="T16" fmla="*/ 131 w 131"/>
                <a:gd name="T17" fmla="*/ 158 h 176"/>
                <a:gd name="T18" fmla="*/ 113 w 131"/>
                <a:gd name="T19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176">
                  <a:moveTo>
                    <a:pt x="113" y="176"/>
                  </a:moveTo>
                  <a:cubicBezTo>
                    <a:pt x="18" y="176"/>
                    <a:pt x="18" y="176"/>
                    <a:pt x="18" y="176"/>
                  </a:cubicBezTo>
                  <a:cubicBezTo>
                    <a:pt x="8" y="176"/>
                    <a:pt x="0" y="168"/>
                    <a:pt x="0" y="15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23" y="140"/>
                    <a:pt x="131" y="148"/>
                    <a:pt x="131" y="158"/>
                  </a:cubicBezTo>
                  <a:cubicBezTo>
                    <a:pt x="131" y="168"/>
                    <a:pt x="123" y="176"/>
                    <a:pt x="113" y="1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</p:grpSp>
      <p:grpSp>
        <p:nvGrpSpPr>
          <p:cNvPr id="79" name="Group 66"/>
          <p:cNvGrpSpPr>
            <a:grpSpLocks noChangeAspect="1"/>
          </p:cNvGrpSpPr>
          <p:nvPr/>
        </p:nvGrpSpPr>
        <p:grpSpPr bwMode="auto">
          <a:xfrm>
            <a:off x="6418151" y="4542797"/>
            <a:ext cx="256116" cy="277284"/>
            <a:chOff x="2111" y="2322"/>
            <a:chExt cx="121" cy="131"/>
          </a:xfrm>
          <a:solidFill>
            <a:schemeClr val="bg1"/>
          </a:solidFill>
        </p:grpSpPr>
        <p:sp>
          <p:nvSpPr>
            <p:cNvPr id="81" name="Freeform 67"/>
            <p:cNvSpPr/>
            <p:nvPr/>
          </p:nvSpPr>
          <p:spPr bwMode="auto">
            <a:xfrm>
              <a:off x="2159" y="2350"/>
              <a:ext cx="40" cy="37"/>
            </a:xfrm>
            <a:custGeom>
              <a:avLst/>
              <a:gdLst>
                <a:gd name="T0" fmla="*/ 89 w 213"/>
                <a:gd name="T1" fmla="*/ 19 h 198"/>
                <a:gd name="T2" fmla="*/ 196 w 213"/>
                <a:gd name="T3" fmla="*/ 143 h 198"/>
                <a:gd name="T4" fmla="*/ 208 w 213"/>
                <a:gd name="T5" fmla="*/ 189 h 198"/>
                <a:gd name="T6" fmla="*/ 206 w 213"/>
                <a:gd name="T7" fmla="*/ 191 h 198"/>
                <a:gd name="T8" fmla="*/ 158 w 213"/>
                <a:gd name="T9" fmla="*/ 186 h 198"/>
                <a:gd name="T10" fmla="*/ 22 w 213"/>
                <a:gd name="T11" fmla="*/ 92 h 198"/>
                <a:gd name="T12" fmla="*/ 13 w 213"/>
                <a:gd name="T13" fmla="*/ 44 h 198"/>
                <a:gd name="T14" fmla="*/ 40 w 213"/>
                <a:gd name="T15" fmla="*/ 15 h 198"/>
                <a:gd name="T16" fmla="*/ 89 w 213"/>
                <a:gd name="T17" fmla="*/ 19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3" h="198">
                  <a:moveTo>
                    <a:pt x="89" y="19"/>
                  </a:moveTo>
                  <a:cubicBezTo>
                    <a:pt x="196" y="143"/>
                    <a:pt x="196" y="143"/>
                    <a:pt x="196" y="143"/>
                  </a:cubicBezTo>
                  <a:cubicBezTo>
                    <a:pt x="210" y="160"/>
                    <a:pt x="213" y="183"/>
                    <a:pt x="208" y="189"/>
                  </a:cubicBezTo>
                  <a:cubicBezTo>
                    <a:pt x="206" y="191"/>
                    <a:pt x="206" y="191"/>
                    <a:pt x="206" y="191"/>
                  </a:cubicBezTo>
                  <a:cubicBezTo>
                    <a:pt x="200" y="197"/>
                    <a:pt x="176" y="198"/>
                    <a:pt x="158" y="186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4" y="80"/>
                    <a:pt x="0" y="58"/>
                    <a:pt x="13" y="44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53" y="0"/>
                    <a:pt x="74" y="2"/>
                    <a:pt x="89" y="1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  <p:sp>
          <p:nvSpPr>
            <p:cNvPr id="82" name="Freeform 68"/>
            <p:cNvSpPr>
              <a:spLocks noEditPoints="1"/>
            </p:cNvSpPr>
            <p:nvPr/>
          </p:nvSpPr>
          <p:spPr bwMode="auto">
            <a:xfrm>
              <a:off x="2129" y="2322"/>
              <a:ext cx="71" cy="90"/>
            </a:xfrm>
            <a:custGeom>
              <a:avLst/>
              <a:gdLst>
                <a:gd name="T0" fmla="*/ 142 w 381"/>
                <a:gd name="T1" fmla="*/ 449 h 481"/>
                <a:gd name="T2" fmla="*/ 348 w 381"/>
                <a:gd name="T3" fmla="*/ 236 h 481"/>
                <a:gd name="T4" fmla="*/ 374 w 381"/>
                <a:gd name="T5" fmla="*/ 235 h 481"/>
                <a:gd name="T6" fmla="*/ 374 w 381"/>
                <a:gd name="T7" fmla="*/ 260 h 481"/>
                <a:gd name="T8" fmla="*/ 168 w 381"/>
                <a:gd name="T9" fmla="*/ 474 h 481"/>
                <a:gd name="T10" fmla="*/ 142 w 381"/>
                <a:gd name="T11" fmla="*/ 474 h 481"/>
                <a:gd name="T12" fmla="*/ 142 w 381"/>
                <a:gd name="T13" fmla="*/ 449 h 481"/>
                <a:gd name="T14" fmla="*/ 122 w 381"/>
                <a:gd name="T15" fmla="*/ 245 h 481"/>
                <a:gd name="T16" fmla="*/ 0 w 381"/>
                <a:gd name="T17" fmla="*/ 123 h 481"/>
                <a:gd name="T18" fmla="*/ 20 w 381"/>
                <a:gd name="T19" fmla="*/ 56 h 481"/>
                <a:gd name="T20" fmla="*/ 45 w 381"/>
                <a:gd name="T21" fmla="*/ 51 h 481"/>
                <a:gd name="T22" fmla="*/ 50 w 381"/>
                <a:gd name="T23" fmla="*/ 76 h 481"/>
                <a:gd name="T24" fmla="*/ 36 w 381"/>
                <a:gd name="T25" fmla="*/ 123 h 481"/>
                <a:gd name="T26" fmla="*/ 122 w 381"/>
                <a:gd name="T27" fmla="*/ 209 h 481"/>
                <a:gd name="T28" fmla="*/ 209 w 381"/>
                <a:gd name="T29" fmla="*/ 123 h 481"/>
                <a:gd name="T30" fmla="*/ 133 w 381"/>
                <a:gd name="T31" fmla="*/ 37 h 481"/>
                <a:gd name="T32" fmla="*/ 117 w 381"/>
                <a:gd name="T33" fmla="*/ 17 h 481"/>
                <a:gd name="T34" fmla="*/ 137 w 381"/>
                <a:gd name="T35" fmla="*/ 2 h 481"/>
                <a:gd name="T36" fmla="*/ 245 w 381"/>
                <a:gd name="T37" fmla="*/ 123 h 481"/>
                <a:gd name="T38" fmla="*/ 122 w 381"/>
                <a:gd name="T39" fmla="*/ 245 h 481"/>
                <a:gd name="T40" fmla="*/ 67 w 381"/>
                <a:gd name="T41" fmla="*/ 52 h 481"/>
                <a:gd name="T42" fmla="*/ 52 w 381"/>
                <a:gd name="T43" fmla="*/ 44 h 481"/>
                <a:gd name="T44" fmla="*/ 58 w 381"/>
                <a:gd name="T45" fmla="*/ 19 h 481"/>
                <a:gd name="T46" fmla="*/ 81 w 381"/>
                <a:gd name="T47" fmla="*/ 8 h 481"/>
                <a:gd name="T48" fmla="*/ 104 w 381"/>
                <a:gd name="T49" fmla="*/ 19 h 481"/>
                <a:gd name="T50" fmla="*/ 93 w 381"/>
                <a:gd name="T51" fmla="*/ 42 h 481"/>
                <a:gd name="T52" fmla="*/ 77 w 381"/>
                <a:gd name="T53" fmla="*/ 50 h 481"/>
                <a:gd name="T54" fmla="*/ 67 w 381"/>
                <a:gd name="T55" fmla="*/ 52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81" h="481">
                  <a:moveTo>
                    <a:pt x="142" y="449"/>
                  </a:moveTo>
                  <a:cubicBezTo>
                    <a:pt x="348" y="236"/>
                    <a:pt x="348" y="236"/>
                    <a:pt x="348" y="236"/>
                  </a:cubicBezTo>
                  <a:cubicBezTo>
                    <a:pt x="355" y="228"/>
                    <a:pt x="366" y="228"/>
                    <a:pt x="374" y="235"/>
                  </a:cubicBezTo>
                  <a:cubicBezTo>
                    <a:pt x="381" y="242"/>
                    <a:pt x="381" y="253"/>
                    <a:pt x="374" y="260"/>
                  </a:cubicBezTo>
                  <a:cubicBezTo>
                    <a:pt x="168" y="474"/>
                    <a:pt x="168" y="474"/>
                    <a:pt x="168" y="474"/>
                  </a:cubicBezTo>
                  <a:cubicBezTo>
                    <a:pt x="161" y="481"/>
                    <a:pt x="150" y="481"/>
                    <a:pt x="142" y="474"/>
                  </a:cubicBezTo>
                  <a:cubicBezTo>
                    <a:pt x="135" y="467"/>
                    <a:pt x="135" y="456"/>
                    <a:pt x="142" y="449"/>
                  </a:cubicBezTo>
                  <a:close/>
                  <a:moveTo>
                    <a:pt x="122" y="245"/>
                  </a:moveTo>
                  <a:cubicBezTo>
                    <a:pt x="55" y="245"/>
                    <a:pt x="0" y="190"/>
                    <a:pt x="0" y="123"/>
                  </a:cubicBezTo>
                  <a:cubicBezTo>
                    <a:pt x="0" y="99"/>
                    <a:pt x="7" y="76"/>
                    <a:pt x="20" y="56"/>
                  </a:cubicBezTo>
                  <a:cubicBezTo>
                    <a:pt x="26" y="48"/>
                    <a:pt x="37" y="45"/>
                    <a:pt x="45" y="51"/>
                  </a:cubicBezTo>
                  <a:cubicBezTo>
                    <a:pt x="53" y="56"/>
                    <a:pt x="56" y="67"/>
                    <a:pt x="50" y="76"/>
                  </a:cubicBezTo>
                  <a:cubicBezTo>
                    <a:pt x="41" y="90"/>
                    <a:pt x="36" y="106"/>
                    <a:pt x="36" y="123"/>
                  </a:cubicBezTo>
                  <a:cubicBezTo>
                    <a:pt x="36" y="171"/>
                    <a:pt x="75" y="209"/>
                    <a:pt x="122" y="209"/>
                  </a:cubicBezTo>
                  <a:cubicBezTo>
                    <a:pt x="170" y="209"/>
                    <a:pt x="209" y="171"/>
                    <a:pt x="209" y="123"/>
                  </a:cubicBezTo>
                  <a:cubicBezTo>
                    <a:pt x="209" y="79"/>
                    <a:pt x="176" y="42"/>
                    <a:pt x="133" y="37"/>
                  </a:cubicBezTo>
                  <a:cubicBezTo>
                    <a:pt x="123" y="36"/>
                    <a:pt x="116" y="27"/>
                    <a:pt x="117" y="17"/>
                  </a:cubicBezTo>
                  <a:cubicBezTo>
                    <a:pt x="118" y="7"/>
                    <a:pt x="127" y="0"/>
                    <a:pt x="137" y="2"/>
                  </a:cubicBezTo>
                  <a:cubicBezTo>
                    <a:pt x="198" y="9"/>
                    <a:pt x="245" y="61"/>
                    <a:pt x="245" y="123"/>
                  </a:cubicBezTo>
                  <a:cubicBezTo>
                    <a:pt x="245" y="190"/>
                    <a:pt x="190" y="245"/>
                    <a:pt x="122" y="245"/>
                  </a:cubicBezTo>
                  <a:close/>
                  <a:moveTo>
                    <a:pt x="67" y="52"/>
                  </a:moveTo>
                  <a:cubicBezTo>
                    <a:pt x="61" y="52"/>
                    <a:pt x="55" y="50"/>
                    <a:pt x="52" y="44"/>
                  </a:cubicBezTo>
                  <a:cubicBezTo>
                    <a:pt x="47" y="36"/>
                    <a:pt x="49" y="25"/>
                    <a:pt x="58" y="19"/>
                  </a:cubicBezTo>
                  <a:cubicBezTo>
                    <a:pt x="65" y="15"/>
                    <a:pt x="73" y="11"/>
                    <a:pt x="81" y="8"/>
                  </a:cubicBezTo>
                  <a:cubicBezTo>
                    <a:pt x="91" y="5"/>
                    <a:pt x="101" y="9"/>
                    <a:pt x="104" y="19"/>
                  </a:cubicBezTo>
                  <a:cubicBezTo>
                    <a:pt x="107" y="28"/>
                    <a:pt x="103" y="38"/>
                    <a:pt x="93" y="42"/>
                  </a:cubicBezTo>
                  <a:cubicBezTo>
                    <a:pt x="87" y="44"/>
                    <a:pt x="82" y="47"/>
                    <a:pt x="77" y="50"/>
                  </a:cubicBezTo>
                  <a:cubicBezTo>
                    <a:pt x="74" y="52"/>
                    <a:pt x="71" y="52"/>
                    <a:pt x="67" y="5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 dirty="0">
                <a:solidFill>
                  <a:srgbClr val="212834"/>
                </a:solidFill>
              </a:endParaRPr>
            </a:p>
          </p:txBody>
        </p:sp>
        <p:sp>
          <p:nvSpPr>
            <p:cNvPr id="83" name="Freeform 69"/>
            <p:cNvSpPr>
              <a:spLocks noEditPoints="1"/>
            </p:cNvSpPr>
            <p:nvPr/>
          </p:nvSpPr>
          <p:spPr bwMode="auto">
            <a:xfrm>
              <a:off x="2111" y="2406"/>
              <a:ext cx="121" cy="47"/>
            </a:xfrm>
            <a:custGeom>
              <a:avLst/>
              <a:gdLst>
                <a:gd name="T0" fmla="*/ 597 w 648"/>
                <a:gd name="T1" fmla="*/ 249 h 249"/>
                <a:gd name="T2" fmla="*/ 50 w 648"/>
                <a:gd name="T3" fmla="*/ 249 h 249"/>
                <a:gd name="T4" fmla="*/ 0 w 648"/>
                <a:gd name="T5" fmla="*/ 198 h 249"/>
                <a:gd name="T6" fmla="*/ 0 w 648"/>
                <a:gd name="T7" fmla="*/ 50 h 249"/>
                <a:gd name="T8" fmla="*/ 50 w 648"/>
                <a:gd name="T9" fmla="*/ 0 h 249"/>
                <a:gd name="T10" fmla="*/ 597 w 648"/>
                <a:gd name="T11" fmla="*/ 0 h 249"/>
                <a:gd name="T12" fmla="*/ 648 w 648"/>
                <a:gd name="T13" fmla="*/ 50 h 249"/>
                <a:gd name="T14" fmla="*/ 648 w 648"/>
                <a:gd name="T15" fmla="*/ 198 h 249"/>
                <a:gd name="T16" fmla="*/ 597 w 648"/>
                <a:gd name="T17" fmla="*/ 249 h 249"/>
                <a:gd name="T18" fmla="*/ 50 w 648"/>
                <a:gd name="T19" fmla="*/ 35 h 249"/>
                <a:gd name="T20" fmla="*/ 36 w 648"/>
                <a:gd name="T21" fmla="*/ 50 h 249"/>
                <a:gd name="T22" fmla="*/ 36 w 648"/>
                <a:gd name="T23" fmla="*/ 198 h 249"/>
                <a:gd name="T24" fmla="*/ 50 w 648"/>
                <a:gd name="T25" fmla="*/ 213 h 249"/>
                <a:gd name="T26" fmla="*/ 597 w 648"/>
                <a:gd name="T27" fmla="*/ 213 h 249"/>
                <a:gd name="T28" fmla="*/ 612 w 648"/>
                <a:gd name="T29" fmla="*/ 198 h 249"/>
                <a:gd name="T30" fmla="*/ 612 w 648"/>
                <a:gd name="T31" fmla="*/ 50 h 249"/>
                <a:gd name="T32" fmla="*/ 597 w 648"/>
                <a:gd name="T33" fmla="*/ 35 h 249"/>
                <a:gd name="T34" fmla="*/ 50 w 648"/>
                <a:gd name="T35" fmla="*/ 3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8" h="249">
                  <a:moveTo>
                    <a:pt x="597" y="249"/>
                  </a:moveTo>
                  <a:cubicBezTo>
                    <a:pt x="50" y="249"/>
                    <a:pt x="50" y="249"/>
                    <a:pt x="50" y="249"/>
                  </a:cubicBezTo>
                  <a:cubicBezTo>
                    <a:pt x="22" y="249"/>
                    <a:pt x="0" y="226"/>
                    <a:pt x="0" y="19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597" y="0"/>
                    <a:pt x="597" y="0"/>
                    <a:pt x="597" y="0"/>
                  </a:cubicBezTo>
                  <a:cubicBezTo>
                    <a:pt x="625" y="0"/>
                    <a:pt x="648" y="22"/>
                    <a:pt x="648" y="50"/>
                  </a:cubicBezTo>
                  <a:cubicBezTo>
                    <a:pt x="648" y="198"/>
                    <a:pt x="648" y="198"/>
                    <a:pt x="648" y="198"/>
                  </a:cubicBezTo>
                  <a:cubicBezTo>
                    <a:pt x="648" y="226"/>
                    <a:pt x="625" y="249"/>
                    <a:pt x="597" y="249"/>
                  </a:cubicBezTo>
                  <a:close/>
                  <a:moveTo>
                    <a:pt x="50" y="35"/>
                  </a:moveTo>
                  <a:cubicBezTo>
                    <a:pt x="42" y="35"/>
                    <a:pt x="36" y="42"/>
                    <a:pt x="36" y="50"/>
                  </a:cubicBezTo>
                  <a:cubicBezTo>
                    <a:pt x="36" y="198"/>
                    <a:pt x="36" y="198"/>
                    <a:pt x="36" y="198"/>
                  </a:cubicBezTo>
                  <a:cubicBezTo>
                    <a:pt x="36" y="206"/>
                    <a:pt x="42" y="213"/>
                    <a:pt x="50" y="213"/>
                  </a:cubicBezTo>
                  <a:cubicBezTo>
                    <a:pt x="597" y="213"/>
                    <a:pt x="597" y="213"/>
                    <a:pt x="597" y="213"/>
                  </a:cubicBezTo>
                  <a:cubicBezTo>
                    <a:pt x="605" y="213"/>
                    <a:pt x="612" y="206"/>
                    <a:pt x="612" y="198"/>
                  </a:cubicBezTo>
                  <a:cubicBezTo>
                    <a:pt x="612" y="50"/>
                    <a:pt x="612" y="50"/>
                    <a:pt x="612" y="50"/>
                  </a:cubicBezTo>
                  <a:cubicBezTo>
                    <a:pt x="612" y="42"/>
                    <a:pt x="605" y="35"/>
                    <a:pt x="597" y="35"/>
                  </a:cubicBezTo>
                  <a:lnTo>
                    <a:pt x="50" y="3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868" y="1274768"/>
            <a:ext cx="3336043" cy="1127763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3569748" y="3689692"/>
            <a:ext cx="58319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300" dirty="0">
                <a:solidFill>
                  <a:srgbClr val="345780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华中科技大学  </a:t>
            </a:r>
            <a:r>
              <a:rPr lang="en-US" altLang="zh-CN" sz="2000" spc="300" dirty="0">
                <a:solidFill>
                  <a:srgbClr val="345780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20XX</a:t>
            </a:r>
            <a:r>
              <a:rPr lang="zh-CN" altLang="en-US" sz="2000" spc="300" dirty="0">
                <a:solidFill>
                  <a:srgbClr val="345780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级  </a:t>
            </a:r>
            <a:r>
              <a:rPr lang="en-US" altLang="zh-CN" sz="2000" spc="300" dirty="0">
                <a:solidFill>
                  <a:srgbClr val="345780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XXXXX</a:t>
            </a:r>
            <a:r>
              <a:rPr lang="zh-CN" altLang="en-US" sz="2000" spc="300" dirty="0">
                <a:solidFill>
                  <a:srgbClr val="345780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专业</a:t>
            </a:r>
            <a:endParaRPr lang="zh-CN" altLang="en-US" sz="2000" spc="300" dirty="0">
              <a:solidFill>
                <a:srgbClr val="345780"/>
              </a:solidFill>
              <a:latin typeface="方正宋刻本秀楷简体" panose="02000000000000000000" pitchFamily="2" charset="-122"/>
              <a:ea typeface="方正宋刻本秀楷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接连接符 21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CxnSpPr/>
          <p:nvPr/>
        </p:nvCxnSpPr>
        <p:spPr>
          <a:xfrm>
            <a:off x="1974987" y="2814677"/>
            <a:ext cx="0" cy="1061297"/>
          </a:xfrm>
          <a:prstGeom prst="line">
            <a:avLst/>
          </a:prstGeom>
          <a:ln w="12700" cap="rnd">
            <a:solidFill>
              <a:schemeClr val="bg1">
                <a:lumMod val="65000"/>
              </a:schemeClr>
            </a:solidFill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CxnSpPr/>
          <p:nvPr/>
        </p:nvCxnSpPr>
        <p:spPr>
          <a:xfrm flipV="1">
            <a:off x="4665953" y="3875975"/>
            <a:ext cx="0" cy="1061297"/>
          </a:xfrm>
          <a:prstGeom prst="line">
            <a:avLst/>
          </a:prstGeom>
          <a:ln w="12700" cap="rnd">
            <a:solidFill>
              <a:schemeClr val="bg1">
                <a:lumMod val="65000"/>
              </a:schemeClr>
            </a:solidFill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CxnSpPr/>
          <p:nvPr/>
        </p:nvCxnSpPr>
        <p:spPr>
          <a:xfrm>
            <a:off x="7356920" y="2814677"/>
            <a:ext cx="0" cy="1061297"/>
          </a:xfrm>
          <a:prstGeom prst="line">
            <a:avLst/>
          </a:prstGeom>
          <a:ln w="12700" cap="rnd">
            <a:solidFill>
              <a:schemeClr val="bg1">
                <a:lumMod val="65000"/>
              </a:schemeClr>
            </a:solidFill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CxnSpPr/>
          <p:nvPr/>
        </p:nvCxnSpPr>
        <p:spPr>
          <a:xfrm flipV="1">
            <a:off x="10047887" y="3875975"/>
            <a:ext cx="0" cy="1061297"/>
          </a:xfrm>
          <a:prstGeom prst="line">
            <a:avLst/>
          </a:prstGeom>
          <a:ln w="12700" cap="rnd">
            <a:solidFill>
              <a:schemeClr val="bg1">
                <a:lumMod val="65000"/>
              </a:schemeClr>
            </a:solidFill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CxnSpPr/>
          <p:nvPr/>
        </p:nvCxnSpPr>
        <p:spPr>
          <a:xfrm>
            <a:off x="609016" y="3875974"/>
            <a:ext cx="10804840" cy="0"/>
          </a:xfrm>
          <a:prstGeom prst="line">
            <a:avLst/>
          </a:prstGeom>
          <a:ln w="12700" cap="rnd">
            <a:solidFill>
              <a:schemeClr val="bg1">
                <a:lumMod val="65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1779875" y="3680862"/>
            <a:ext cx="390224" cy="3902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600">
                <a:latin typeface="+mj-lt"/>
              </a:rPr>
              <a:t>1</a:t>
            </a:r>
            <a:endParaRPr lang="zh-CN" altLang="en-US" sz="1600">
              <a:latin typeface="+mj-lt"/>
            </a:endParaRPr>
          </a:p>
        </p:txBody>
      </p:sp>
      <p:sp>
        <p:nvSpPr>
          <p:cNvPr id="40" name="椭圆 39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4470841" y="3680862"/>
            <a:ext cx="390224" cy="3902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600">
                <a:latin typeface="+mj-lt"/>
              </a:rPr>
              <a:t>2</a:t>
            </a:r>
            <a:endParaRPr lang="zh-CN" altLang="en-US" sz="1600">
              <a:latin typeface="+mj-lt"/>
            </a:endParaRPr>
          </a:p>
        </p:txBody>
      </p:sp>
      <p:sp>
        <p:nvSpPr>
          <p:cNvPr id="41" name="椭圆 40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7161808" y="3680862"/>
            <a:ext cx="390224" cy="3902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600">
                <a:latin typeface="+mj-lt"/>
              </a:rPr>
              <a:t>3</a:t>
            </a:r>
            <a:endParaRPr lang="zh-CN" altLang="en-US" sz="1600">
              <a:latin typeface="+mj-lt"/>
            </a:endParaRPr>
          </a:p>
        </p:txBody>
      </p:sp>
      <p:sp>
        <p:nvSpPr>
          <p:cNvPr id="42" name="椭圆 41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9852773" y="3680862"/>
            <a:ext cx="390224" cy="39022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rgbClr val="F2F2F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1600">
                <a:latin typeface="+mj-lt"/>
              </a:rPr>
              <a:t>4</a:t>
            </a:r>
            <a:endParaRPr lang="zh-CN" altLang="en-US" sz="1600">
              <a:latin typeface="+mj-lt"/>
            </a:endParaRPr>
          </a:p>
        </p:txBody>
      </p:sp>
      <p:sp>
        <p:nvSpPr>
          <p:cNvPr id="43" name="矩形 42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563091" y="4654893"/>
            <a:ext cx="2869549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</a:rPr>
              <a:t>Lorem ipsum dolor sit amet, consectetur adipiscing elit. Donec luctus nibh sit amet sem.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文本框 43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 txBox="1">
            <a:spLocks noChangeArrowheads="1"/>
          </p:cNvSpPr>
          <p:nvPr/>
        </p:nvSpPr>
        <p:spPr bwMode="auto">
          <a:xfrm>
            <a:off x="1379817" y="2277456"/>
            <a:ext cx="1241631" cy="420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135" dirty="0">
                <a:solidFill>
                  <a:srgbClr val="345780"/>
                </a:solidFill>
                <a:latin typeface="+mn-ea"/>
                <a:ea typeface="+mn-ea"/>
              </a:rPr>
              <a:t>STEP 1</a:t>
            </a:r>
            <a:endParaRPr lang="en-US" altLang="zh-CN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46" name="矩形 45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3251795" y="2465269"/>
            <a:ext cx="2869549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</a:rPr>
              <a:t>Lorem ipsum dolor sit amet, consectetur adipiscing elit. Donec luctus nibh sit amet sem.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文本框 46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 txBox="1">
            <a:spLocks noChangeArrowheads="1"/>
          </p:cNvSpPr>
          <p:nvPr/>
        </p:nvSpPr>
        <p:spPr bwMode="auto">
          <a:xfrm>
            <a:off x="4057569" y="5064125"/>
            <a:ext cx="1241631" cy="420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135" dirty="0">
                <a:solidFill>
                  <a:srgbClr val="345780"/>
                </a:solidFill>
                <a:latin typeface="+mn-ea"/>
                <a:ea typeface="+mn-ea"/>
              </a:rPr>
              <a:t>STEP 2</a:t>
            </a:r>
            <a:endParaRPr lang="en-US" altLang="zh-CN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49" name="矩形 48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5916850" y="4654893"/>
            <a:ext cx="2869549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</a:rPr>
              <a:t>Lorem ipsum dolor sit amet, consectetur adipiscing elit. Donec luctus nibh sit amet sem.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文本框 49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 txBox="1">
            <a:spLocks noChangeArrowheads="1"/>
          </p:cNvSpPr>
          <p:nvPr/>
        </p:nvSpPr>
        <p:spPr bwMode="auto">
          <a:xfrm>
            <a:off x="6770753" y="2267379"/>
            <a:ext cx="1241631" cy="420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135" dirty="0">
                <a:solidFill>
                  <a:srgbClr val="345780"/>
                </a:solidFill>
                <a:latin typeface="+mn-ea"/>
                <a:ea typeface="+mn-ea"/>
              </a:rPr>
              <a:t>STEP 3</a:t>
            </a:r>
            <a:endParaRPr lang="en-US" altLang="zh-CN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52" name="矩形 51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/>
          <p:nvPr/>
        </p:nvSpPr>
        <p:spPr>
          <a:xfrm>
            <a:off x="8544307" y="2465269"/>
            <a:ext cx="2869549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>
                <a:solidFill>
                  <a:schemeClr val="tx1">
                    <a:lumMod val="85000"/>
                    <a:lumOff val="15000"/>
                  </a:schemeClr>
                </a:solidFill>
              </a:rPr>
              <a:t>Lorem ipsum dolor sit amet, consectetur adipiscing elit. Donec luctus nibh sit amet sem.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文本框 52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 txBox="1">
            <a:spLocks noChangeArrowheads="1"/>
          </p:cNvSpPr>
          <p:nvPr/>
        </p:nvSpPr>
        <p:spPr bwMode="auto">
          <a:xfrm>
            <a:off x="9427070" y="4996013"/>
            <a:ext cx="1241631" cy="420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135" dirty="0">
                <a:solidFill>
                  <a:srgbClr val="345780"/>
                </a:solidFill>
                <a:latin typeface="+mn-ea"/>
                <a:ea typeface="+mn-ea"/>
              </a:rPr>
              <a:t>STEP 4</a:t>
            </a:r>
            <a:endParaRPr lang="en-US" altLang="zh-CN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55" name="文本框 7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 txBox="1">
            <a:spLocks noChangeArrowheads="1"/>
          </p:cNvSpPr>
          <p:nvPr/>
        </p:nvSpPr>
        <p:spPr bwMode="auto">
          <a:xfrm>
            <a:off x="1334430" y="4298992"/>
            <a:ext cx="1281120" cy="42056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ea typeface="+mn-ea"/>
              </a:rPr>
              <a:t>课题研究</a:t>
            </a:r>
            <a:endParaRPr lang="en-US" altLang="zh-CN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56" name="文本框 7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 txBox="1">
            <a:spLocks noChangeArrowheads="1"/>
          </p:cNvSpPr>
          <p:nvPr/>
        </p:nvSpPr>
        <p:spPr bwMode="auto">
          <a:xfrm>
            <a:off x="4044406" y="2104076"/>
            <a:ext cx="1281120" cy="42056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ea typeface="+mn-ea"/>
              </a:rPr>
              <a:t>实验论证</a:t>
            </a:r>
            <a:endParaRPr lang="en-US" altLang="zh-CN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57" name="文本框 7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 txBox="1">
            <a:spLocks noChangeArrowheads="1"/>
          </p:cNvSpPr>
          <p:nvPr/>
        </p:nvSpPr>
        <p:spPr bwMode="auto">
          <a:xfrm>
            <a:off x="6659544" y="4298992"/>
            <a:ext cx="1281120" cy="42056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ea typeface="+mn-ea"/>
              </a:rPr>
              <a:t>检查调整</a:t>
            </a:r>
            <a:endParaRPr lang="en-US" altLang="zh-CN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58" name="文本框 7" descr="e7d195523061f1c09e9d68d7cf438b91ef959ecb14fc25d26BBA7F7DBC18E55DFF4014AF651F0BF2569D4B6C1DA7F1A4683A481403BD872FC687266AD13265C1DE7C373772FD8728ABDD69ADD03BFF5BE2862BC891DBB79E672B5B52FF6B6217AFCAC6C2F3A1232EB7C80E1512C57F8669BB536BD78BD12EE25DEB38FF9E499789FC704E5E78726B4D86793C4600AB41"/>
          <p:cNvSpPr txBox="1">
            <a:spLocks noChangeArrowheads="1"/>
          </p:cNvSpPr>
          <p:nvPr/>
        </p:nvSpPr>
        <p:spPr bwMode="auto">
          <a:xfrm>
            <a:off x="9334961" y="2121480"/>
            <a:ext cx="1281120" cy="420564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1435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ea typeface="+mn-ea"/>
              </a:rPr>
              <a:t>撰写论文</a:t>
            </a:r>
            <a:endParaRPr lang="en-US" altLang="zh-CN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4567374" y="290775"/>
            <a:ext cx="30572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3200" b="1" kern="1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研究方法及过程</a:t>
            </a:r>
            <a:endParaRPr lang="zh-CN" altLang="en-US" sz="3200" b="1" kern="1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835076" y="879193"/>
            <a:ext cx="2521844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65">
                <a:solidFill>
                  <a:srgbClr val="292D2E"/>
                </a:solidFill>
                <a:latin typeface="+mn-ea"/>
              </a:rPr>
              <a:t>RESEARCH METHODS AND PROCESSES</a:t>
            </a:r>
            <a:endParaRPr lang="en-US" altLang="zh-CN" sz="1065">
              <a:solidFill>
                <a:srgbClr val="292D2E"/>
              </a:solidFill>
              <a:latin typeface="+mn-ea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5687368" y="1282361"/>
            <a:ext cx="817265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7159847" y="2446740"/>
            <a:ext cx="4079963" cy="14056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265" b="1" kern="100" spc="8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研究成果展示</a:t>
            </a:r>
            <a:endParaRPr lang="en-US" altLang="zh-CN" sz="4265" b="1" kern="100" spc="8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zh-CN" altLang="en-US" sz="4265" b="1" kern="100" spc="8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及其应用</a:t>
            </a:r>
            <a:endParaRPr lang="zh-CN" altLang="en-US" sz="4265" b="1" kern="100" spc="8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276866" y="3906829"/>
            <a:ext cx="396294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spc="400" dirty="0">
                <a:solidFill>
                  <a:srgbClr val="292D2E"/>
                </a:solidFill>
                <a:latin typeface="+mn-ea"/>
              </a:rPr>
              <a:t>RESEARCH RESULTS AND ITS APPLICATION</a:t>
            </a:r>
            <a:endParaRPr lang="en-US" altLang="zh-CN" sz="800" spc="400" dirty="0">
              <a:solidFill>
                <a:srgbClr val="292D2E"/>
              </a:solidFill>
              <a:latin typeface="+mn-ea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-2152262" y="2114939"/>
            <a:ext cx="8354617" cy="2356157"/>
          </a:xfrm>
          <a:prstGeom prst="roundRect">
            <a:avLst>
              <a:gd name="adj" fmla="val 50000"/>
            </a:avLst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椭圆 9"/>
          <p:cNvSpPr/>
          <p:nvPr/>
        </p:nvSpPr>
        <p:spPr>
          <a:xfrm>
            <a:off x="4135301" y="2424636"/>
            <a:ext cx="1736763" cy="173676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335" b="1" dirty="0">
                <a:solidFill>
                  <a:srgbClr val="345780"/>
                </a:solidFill>
                <a:latin typeface="+mn-ea"/>
              </a:rPr>
              <a:t>叁</a:t>
            </a:r>
            <a:endParaRPr lang="zh-CN" altLang="en-US" sz="5335" b="1" dirty="0">
              <a:solidFill>
                <a:srgbClr val="345780"/>
              </a:solidFill>
              <a:latin typeface="+mn-ea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6368886" y="4326947"/>
            <a:ext cx="5322073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368886" y="2284569"/>
            <a:ext cx="5322073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1" r="47843"/>
          <a:stretch>
            <a:fillRect/>
          </a:stretch>
        </p:blipFill>
        <p:spPr>
          <a:xfrm>
            <a:off x="985276" y="1528591"/>
            <a:ext cx="2618557" cy="440989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14" r="29416"/>
          <a:stretch>
            <a:fillRect/>
          </a:stretch>
        </p:blipFill>
        <p:spPr>
          <a:xfrm>
            <a:off x="6366866" y="1532025"/>
            <a:ext cx="2326976" cy="440645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33142" y="1541619"/>
            <a:ext cx="2375110" cy="43985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831614" y="1539905"/>
            <a:ext cx="2375110" cy="43985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862449" y="2765555"/>
            <a:ext cx="2116495" cy="224862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defRPr/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ea"/>
              </a:rPr>
              <a:t>The campus covers an area of more than 7000 mu, with verdant trees, green grass, elegant environment, beautiful scenery and 72% green coverage. It is known as "Forest University". The school has a complete teaching and research support system and complete public service facilities.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7" name="文本框 11"/>
          <p:cNvSpPr txBox="1"/>
          <p:nvPr/>
        </p:nvSpPr>
        <p:spPr>
          <a:xfrm>
            <a:off x="3733141" y="1814627"/>
            <a:ext cx="2375109" cy="79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6600"/>
              </a:lnSpc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YOUR TITLE HERE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960921" y="2765555"/>
            <a:ext cx="2116495" cy="224862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defRPr/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ea"/>
              </a:rPr>
              <a:t>The campus covers an area of more than 7000 mu, with verdant trees, green grass, elegant environment, beautiful scenery and 72% green coverage. It is known as "Forest University". The school has a complete teaching and research support system and complete public service facilities.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9" name="文本框 13"/>
          <p:cNvSpPr txBox="1"/>
          <p:nvPr/>
        </p:nvSpPr>
        <p:spPr>
          <a:xfrm>
            <a:off x="8831612" y="1814627"/>
            <a:ext cx="2375109" cy="79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6600"/>
              </a:lnSpc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YOUR TITLE HERE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3951822" y="290775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3200" b="1" kern="1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研究成果展示及其应用</a:t>
            </a:r>
            <a:endParaRPr lang="zh-CN" altLang="en-US" sz="3200" b="1" kern="1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722065" y="879193"/>
            <a:ext cx="2747868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65">
                <a:solidFill>
                  <a:srgbClr val="292D2E"/>
                </a:solidFill>
                <a:latin typeface="+mn-ea"/>
              </a:rPr>
              <a:t>RESEARCH RESULTS AND ITS APPLICATION</a:t>
            </a:r>
            <a:endParaRPr lang="en-US" altLang="zh-CN" sz="1065">
              <a:solidFill>
                <a:srgbClr val="292D2E"/>
              </a:solidFill>
              <a:latin typeface="+mn-ea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5687368" y="1282361"/>
            <a:ext cx="817265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98"/>
          <a:stretch>
            <a:fillRect/>
          </a:stretch>
        </p:blipFill>
        <p:spPr>
          <a:xfrm>
            <a:off x="0" y="-1"/>
            <a:ext cx="12191999" cy="3462375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 bwMode="auto">
          <a:xfrm>
            <a:off x="224531" y="4554661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200" b="1" kern="1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研究成果展示及其应用</a:t>
            </a:r>
            <a:endParaRPr lang="zh-CN" altLang="en-US" sz="3200" b="1" kern="1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24531" y="5170214"/>
            <a:ext cx="2747868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65">
                <a:solidFill>
                  <a:srgbClr val="292D2E"/>
                </a:solidFill>
                <a:latin typeface="+mn-ea"/>
              </a:rPr>
              <a:t>RESEARCH RESULTS AND ITS APPLICATION</a:t>
            </a:r>
            <a:endParaRPr lang="en-US" altLang="zh-CN" sz="1065">
              <a:solidFill>
                <a:srgbClr val="292D2E"/>
              </a:solidFill>
              <a:latin typeface="+mn-ea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356610" y="5494693"/>
            <a:ext cx="817265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>
            <a:off x="5797881" y="4134577"/>
            <a:ext cx="685464" cy="685464"/>
          </a:xfrm>
          <a:prstGeom prst="ellipse">
            <a:avLst/>
          </a:prstGeom>
          <a:solidFill>
            <a:srgbClr val="345780"/>
          </a:solidFill>
          <a:ln>
            <a:solidFill>
              <a:srgbClr val="3457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2" name="椭圆 31"/>
          <p:cNvSpPr/>
          <p:nvPr/>
        </p:nvSpPr>
        <p:spPr>
          <a:xfrm>
            <a:off x="5848647" y="5752499"/>
            <a:ext cx="685464" cy="685464"/>
          </a:xfrm>
          <a:prstGeom prst="ellipse">
            <a:avLst/>
          </a:prstGeom>
          <a:solidFill>
            <a:srgbClr val="345780"/>
          </a:solidFill>
          <a:ln>
            <a:solidFill>
              <a:srgbClr val="3457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3" name="矩形 32" descr="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"/>
          <p:cNvSpPr/>
          <p:nvPr/>
        </p:nvSpPr>
        <p:spPr>
          <a:xfrm>
            <a:off x="6626584" y="4073585"/>
            <a:ext cx="2433072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sym typeface="Calibri" panose="020F0502020204030204" pitchFamily="34" charset="0"/>
              </a:rPr>
              <a:t>研究成果展示应用</a:t>
            </a:r>
            <a:endParaRPr lang="zh-CN" altLang="en-US" sz="2135" dirty="0">
              <a:solidFill>
                <a:srgbClr val="345780"/>
              </a:solidFill>
              <a:latin typeface="+mn-ea"/>
              <a:sym typeface="Calibri" panose="020F050202020403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626584" y="4387357"/>
            <a:ext cx="5180675" cy="705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ea"/>
              </a:rPr>
              <a:t>The campus covers an area of more than 7000 mu, with verdant trees, green grass, elegant environment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45" name="矩形 44" descr="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"/>
          <p:cNvSpPr/>
          <p:nvPr/>
        </p:nvSpPr>
        <p:spPr>
          <a:xfrm>
            <a:off x="6626584" y="5451621"/>
            <a:ext cx="2433072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sym typeface="Calibri" panose="020F0502020204030204" pitchFamily="34" charset="0"/>
              </a:rPr>
              <a:t>研究成果展示应用</a:t>
            </a:r>
            <a:endParaRPr lang="zh-CN" altLang="en-US" sz="2135" dirty="0">
              <a:solidFill>
                <a:srgbClr val="345780"/>
              </a:solidFill>
              <a:latin typeface="+mn-ea"/>
              <a:sym typeface="Calibri" panose="020F050202020403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626583" y="5765393"/>
            <a:ext cx="5180676" cy="705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ea"/>
              </a:rPr>
              <a:t>The campus covers an area of more than 7000 mu, with verdant trees, green grass, elegant environment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51" name="AutoShape 59"/>
          <p:cNvSpPr/>
          <p:nvPr/>
        </p:nvSpPr>
        <p:spPr bwMode="auto">
          <a:xfrm>
            <a:off x="5977178" y="4314594"/>
            <a:ext cx="326873" cy="325433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8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54" name="Group 124"/>
          <p:cNvGrpSpPr/>
          <p:nvPr/>
        </p:nvGrpSpPr>
        <p:grpSpPr>
          <a:xfrm>
            <a:off x="6028207" y="5970077"/>
            <a:ext cx="326344" cy="274551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59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60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61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7744689" y="2765538"/>
            <a:ext cx="2781531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265" b="1" kern="100" spc="8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论文总结</a:t>
            </a:r>
            <a:endParaRPr lang="zh-CN" altLang="en-US" sz="4265" b="1" kern="100" spc="8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528157" y="3666437"/>
            <a:ext cx="114165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spc="400" dirty="0">
                <a:solidFill>
                  <a:srgbClr val="292D2E"/>
                </a:solidFill>
                <a:latin typeface="+mn-ea"/>
              </a:rPr>
              <a:t>SUMMARY</a:t>
            </a:r>
            <a:endParaRPr lang="en-US" altLang="zh-CN" sz="800" spc="400" dirty="0">
              <a:solidFill>
                <a:srgbClr val="292D2E"/>
              </a:solidFill>
              <a:latin typeface="+mn-ea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6486326" y="4064570"/>
            <a:ext cx="5322073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-2152262" y="2114939"/>
            <a:ext cx="8354617" cy="2356157"/>
          </a:xfrm>
          <a:prstGeom prst="roundRect">
            <a:avLst>
              <a:gd name="adj" fmla="val 50000"/>
            </a:avLst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椭圆 9"/>
          <p:cNvSpPr/>
          <p:nvPr/>
        </p:nvSpPr>
        <p:spPr>
          <a:xfrm>
            <a:off x="4135301" y="2424636"/>
            <a:ext cx="1736763" cy="173676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335" b="1" dirty="0">
                <a:solidFill>
                  <a:srgbClr val="345780"/>
                </a:solidFill>
                <a:latin typeface="+mn-ea"/>
              </a:rPr>
              <a:t>肆</a:t>
            </a:r>
            <a:endParaRPr lang="zh-CN" altLang="en-US" sz="5335" b="1" dirty="0">
              <a:solidFill>
                <a:srgbClr val="345780"/>
              </a:solidFill>
              <a:latin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437951" y="2497027"/>
            <a:ext cx="5322073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61" y="0"/>
            <a:ext cx="4572000" cy="685800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5578658" y="2934783"/>
            <a:ext cx="903707" cy="903707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矩形 6"/>
          <p:cNvSpPr/>
          <p:nvPr/>
        </p:nvSpPr>
        <p:spPr>
          <a:xfrm>
            <a:off x="6548855" y="3261678"/>
            <a:ext cx="4972545" cy="102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ea"/>
              </a:rPr>
              <a:t>The campus covers an area of more than 7000 mu, with verdant trees, green grass, elegant environment, beautiful scenery and 72% green coverage.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548854" y="2889173"/>
            <a:ext cx="1281120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135" dirty="0">
                <a:solidFill>
                  <a:srgbClr val="345780"/>
                </a:solidFill>
                <a:latin typeface="+mn-ea"/>
              </a:rPr>
              <a:t>论文总结</a:t>
            </a:r>
            <a:endParaRPr lang="zh-CN" altLang="en-US" sz="2135" dirty="0">
              <a:solidFill>
                <a:srgbClr val="345780"/>
              </a:solidFill>
              <a:latin typeface="+mn-ea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578286" y="4666906"/>
            <a:ext cx="903707" cy="903707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矩形 9"/>
          <p:cNvSpPr/>
          <p:nvPr/>
        </p:nvSpPr>
        <p:spPr>
          <a:xfrm>
            <a:off x="6548483" y="4993801"/>
            <a:ext cx="4972545" cy="102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ea"/>
              </a:rPr>
              <a:t>The campus covers an area of more than 7000 mu, with verdant trees, green grass, elegant environment, beautiful scenery and 72% green coverage.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548482" y="4621295"/>
            <a:ext cx="1281120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2135" dirty="0">
                <a:solidFill>
                  <a:srgbClr val="345780"/>
                </a:solidFill>
                <a:latin typeface="+mn-ea"/>
              </a:rPr>
              <a:t>论文总结</a:t>
            </a:r>
            <a:endParaRPr lang="zh-CN" altLang="en-US" sz="2135" dirty="0">
              <a:solidFill>
                <a:srgbClr val="345780"/>
              </a:solidFill>
              <a:latin typeface="+mn-ea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771797" y="4887205"/>
            <a:ext cx="478367" cy="480483"/>
            <a:chOff x="5394325" y="2859088"/>
            <a:chExt cx="358775" cy="360362"/>
          </a:xfrm>
          <a:solidFill>
            <a:schemeClr val="bg1"/>
          </a:solidFill>
        </p:grpSpPr>
        <p:sp>
          <p:nvSpPr>
            <p:cNvPr id="13" name="AutoShape 37"/>
            <p:cNvSpPr/>
            <p:nvPr/>
          </p:nvSpPr>
          <p:spPr bwMode="auto">
            <a:xfrm>
              <a:off x="5394325" y="2894013"/>
              <a:ext cx="327025" cy="325437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4" name="AutoShape 38"/>
            <p:cNvSpPr/>
            <p:nvPr/>
          </p:nvSpPr>
          <p:spPr bwMode="auto">
            <a:xfrm>
              <a:off x="5551488" y="3040063"/>
              <a:ext cx="55562" cy="555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5" name="AutoShape 39"/>
            <p:cNvSpPr/>
            <p:nvPr/>
          </p:nvSpPr>
          <p:spPr bwMode="auto">
            <a:xfrm>
              <a:off x="5697538" y="2859088"/>
              <a:ext cx="55562" cy="571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6" name="AutoShape 40"/>
            <p:cNvSpPr/>
            <p:nvPr/>
          </p:nvSpPr>
          <p:spPr bwMode="auto">
            <a:xfrm>
              <a:off x="5483225" y="3028950"/>
              <a:ext cx="46038" cy="444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7" name="AutoShape 41"/>
            <p:cNvSpPr/>
            <p:nvPr/>
          </p:nvSpPr>
          <p:spPr bwMode="auto">
            <a:xfrm>
              <a:off x="5529263" y="3106738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8" name="AutoShape 42"/>
            <p:cNvSpPr/>
            <p:nvPr/>
          </p:nvSpPr>
          <p:spPr bwMode="auto">
            <a:xfrm>
              <a:off x="5708650" y="2938463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 flipH="1">
            <a:off x="5771911" y="3151825"/>
            <a:ext cx="478887" cy="478887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20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1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5568924" y="639861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b="1" kern="1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论文总结</a:t>
            </a:r>
            <a:endParaRPr lang="zh-CN" altLang="en-US" sz="3200" b="1" kern="1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585228" y="1415881"/>
            <a:ext cx="5942741" cy="102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ea"/>
              </a:rPr>
              <a:t>The campus covers an area of more than 7000 mu, with verdant trees, green grass, elegant environment, beautiful scenery and 72% green coverage. It is known as "Forest University".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ea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5741233" y="1345083"/>
            <a:ext cx="270933" cy="0"/>
          </a:xfrm>
          <a:prstGeom prst="line">
            <a:avLst/>
          </a:prstGeom>
          <a:ln w="28575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469023" y="0"/>
            <a:ext cx="5007917" cy="6858000"/>
          </a:xfrm>
          <a:prstGeom prst="rect">
            <a:avLst/>
          </a:prstGeom>
          <a:solidFill>
            <a:srgbClr val="345780"/>
          </a:solidFill>
          <a:ln>
            <a:solidFill>
              <a:srgbClr val="3457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矩形 3"/>
          <p:cNvSpPr/>
          <p:nvPr/>
        </p:nvSpPr>
        <p:spPr>
          <a:xfrm>
            <a:off x="358004" y="998838"/>
            <a:ext cx="11450595" cy="4860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65" name="直接连接符 64"/>
          <p:cNvCxnSpPr/>
          <p:nvPr/>
        </p:nvCxnSpPr>
        <p:spPr>
          <a:xfrm>
            <a:off x="5035790" y="4171463"/>
            <a:ext cx="1726726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椭圆 66"/>
          <p:cNvSpPr/>
          <p:nvPr/>
        </p:nvSpPr>
        <p:spPr>
          <a:xfrm>
            <a:off x="3567367" y="4619303"/>
            <a:ext cx="468069" cy="468069"/>
          </a:xfrm>
          <a:prstGeom prst="ellipse">
            <a:avLst/>
          </a:prstGeom>
          <a:solidFill>
            <a:srgbClr val="345780"/>
          </a:solidFill>
          <a:ln>
            <a:noFill/>
          </a:ln>
          <a:effectLst>
            <a:outerShdw blurRad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srgbClr val="212834"/>
              </a:solidFill>
            </a:endParaRPr>
          </a:p>
        </p:txBody>
      </p:sp>
      <p:sp>
        <p:nvSpPr>
          <p:cNvPr id="68" name="文本框 67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4017710" y="4677002"/>
            <a:ext cx="2762533" cy="379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zh-CN" altLang="en-US" sz="1865" dirty="0">
                <a:solidFill>
                  <a:srgbClr val="345780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日期：</a:t>
            </a:r>
            <a:r>
              <a:rPr lang="en-US" altLang="zh-CN" sz="1865" dirty="0">
                <a:solidFill>
                  <a:srgbClr val="345780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2020.04</a:t>
            </a:r>
            <a:endParaRPr lang="zh-CN" altLang="en-US" sz="1865" dirty="0">
              <a:solidFill>
                <a:srgbClr val="345780"/>
              </a:solidFill>
              <a:latin typeface="方正准圆简体" panose="03000509000000000000" pitchFamily="65" charset="-122"/>
              <a:ea typeface="方正准圆简体" panose="03000509000000000000" pitchFamily="65" charset="-122"/>
              <a:sym typeface="Calibri" panose="020F0502020204030204" pitchFamily="34" charset="0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6312174" y="4615233"/>
            <a:ext cx="468069" cy="468069"/>
          </a:xfrm>
          <a:prstGeom prst="ellipse">
            <a:avLst/>
          </a:prstGeom>
          <a:solidFill>
            <a:srgbClr val="345780"/>
          </a:solidFill>
          <a:ln>
            <a:noFill/>
          </a:ln>
          <a:effectLst>
            <a:outerShdw blurRad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 dirty="0">
              <a:solidFill>
                <a:srgbClr val="212834"/>
              </a:solidFill>
            </a:endParaRPr>
          </a:p>
        </p:txBody>
      </p:sp>
      <p:sp>
        <p:nvSpPr>
          <p:cNvPr id="70" name="文本框 69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6762516" y="4672933"/>
            <a:ext cx="2762533" cy="379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865755" algn="l"/>
              </a:tabLst>
            </a:pPr>
            <a:r>
              <a:rPr lang="zh-CN" altLang="en-US" sz="1865" dirty="0">
                <a:solidFill>
                  <a:srgbClr val="345780"/>
                </a:solidFill>
                <a:latin typeface="方正准圆简体" panose="03000509000000000000" pitchFamily="65" charset="-122"/>
                <a:ea typeface="方正准圆简体" panose="03000509000000000000" pitchFamily="65" charset="-122"/>
                <a:sym typeface="Calibri" panose="020F0502020204030204" pitchFamily="34" charset="0"/>
              </a:rPr>
              <a:t>汇报人：研小招</a:t>
            </a:r>
            <a:endParaRPr lang="zh-CN" altLang="en-US" sz="1865" dirty="0">
              <a:solidFill>
                <a:srgbClr val="345780"/>
              </a:solidFill>
              <a:latin typeface="方正准圆简体" panose="03000509000000000000" pitchFamily="65" charset="-122"/>
              <a:ea typeface="方正准圆简体" panose="03000509000000000000" pitchFamily="65" charset="-122"/>
              <a:sym typeface="Calibri" panose="020F0502020204030204" pitchFamily="34" charset="0"/>
            </a:endParaRPr>
          </a:p>
        </p:txBody>
      </p:sp>
      <p:grpSp>
        <p:nvGrpSpPr>
          <p:cNvPr id="72" name="Group 59"/>
          <p:cNvGrpSpPr>
            <a:grpSpLocks noChangeAspect="1"/>
          </p:cNvGrpSpPr>
          <p:nvPr/>
        </p:nvGrpSpPr>
        <p:grpSpPr bwMode="auto">
          <a:xfrm>
            <a:off x="3652872" y="4692939"/>
            <a:ext cx="290891" cy="317537"/>
            <a:chOff x="1066" y="1985"/>
            <a:chExt cx="262" cy="286"/>
          </a:xfrm>
          <a:solidFill>
            <a:schemeClr val="bg1"/>
          </a:solidFill>
        </p:grpSpPr>
        <p:sp>
          <p:nvSpPr>
            <p:cNvPr id="74" name="Freeform 60"/>
            <p:cNvSpPr>
              <a:spLocks noEditPoints="1"/>
            </p:cNvSpPr>
            <p:nvPr/>
          </p:nvSpPr>
          <p:spPr bwMode="auto">
            <a:xfrm>
              <a:off x="1066" y="2005"/>
              <a:ext cx="262" cy="266"/>
            </a:xfrm>
            <a:custGeom>
              <a:avLst/>
              <a:gdLst>
                <a:gd name="T0" fmla="*/ 572 w 642"/>
                <a:gd name="T1" fmla="*/ 655 h 655"/>
                <a:gd name="T2" fmla="*/ 70 w 642"/>
                <a:gd name="T3" fmla="*/ 655 h 655"/>
                <a:gd name="T4" fmla="*/ 19 w 642"/>
                <a:gd name="T5" fmla="*/ 630 h 655"/>
                <a:gd name="T6" fmla="*/ 0 w 642"/>
                <a:gd name="T7" fmla="*/ 575 h 655"/>
                <a:gd name="T8" fmla="*/ 0 w 642"/>
                <a:gd name="T9" fmla="*/ 80 h 655"/>
                <a:gd name="T10" fmla="*/ 19 w 642"/>
                <a:gd name="T11" fmla="*/ 25 h 655"/>
                <a:gd name="T12" fmla="*/ 70 w 642"/>
                <a:gd name="T13" fmla="*/ 0 h 655"/>
                <a:gd name="T14" fmla="*/ 93 w 642"/>
                <a:gd name="T15" fmla="*/ 0 h 655"/>
                <a:gd name="T16" fmla="*/ 111 w 642"/>
                <a:gd name="T17" fmla="*/ 18 h 655"/>
                <a:gd name="T18" fmla="*/ 93 w 642"/>
                <a:gd name="T19" fmla="*/ 36 h 655"/>
                <a:gd name="T20" fmla="*/ 70 w 642"/>
                <a:gd name="T21" fmla="*/ 36 h 655"/>
                <a:gd name="T22" fmla="*/ 47 w 642"/>
                <a:gd name="T23" fmla="*/ 48 h 655"/>
                <a:gd name="T24" fmla="*/ 36 w 642"/>
                <a:gd name="T25" fmla="*/ 80 h 655"/>
                <a:gd name="T26" fmla="*/ 36 w 642"/>
                <a:gd name="T27" fmla="*/ 575 h 655"/>
                <a:gd name="T28" fmla="*/ 47 w 642"/>
                <a:gd name="T29" fmla="*/ 607 h 655"/>
                <a:gd name="T30" fmla="*/ 70 w 642"/>
                <a:gd name="T31" fmla="*/ 619 h 655"/>
                <a:gd name="T32" fmla="*/ 572 w 642"/>
                <a:gd name="T33" fmla="*/ 619 h 655"/>
                <a:gd name="T34" fmla="*/ 595 w 642"/>
                <a:gd name="T35" fmla="*/ 607 h 655"/>
                <a:gd name="T36" fmla="*/ 606 w 642"/>
                <a:gd name="T37" fmla="*/ 575 h 655"/>
                <a:gd name="T38" fmla="*/ 606 w 642"/>
                <a:gd name="T39" fmla="*/ 80 h 655"/>
                <a:gd name="T40" fmla="*/ 595 w 642"/>
                <a:gd name="T41" fmla="*/ 48 h 655"/>
                <a:gd name="T42" fmla="*/ 572 w 642"/>
                <a:gd name="T43" fmla="*/ 36 h 655"/>
                <a:gd name="T44" fmla="*/ 547 w 642"/>
                <a:gd name="T45" fmla="*/ 36 h 655"/>
                <a:gd name="T46" fmla="*/ 529 w 642"/>
                <a:gd name="T47" fmla="*/ 18 h 655"/>
                <a:gd name="T48" fmla="*/ 547 w 642"/>
                <a:gd name="T49" fmla="*/ 0 h 655"/>
                <a:gd name="T50" fmla="*/ 572 w 642"/>
                <a:gd name="T51" fmla="*/ 0 h 655"/>
                <a:gd name="T52" fmla="*/ 622 w 642"/>
                <a:gd name="T53" fmla="*/ 25 h 655"/>
                <a:gd name="T54" fmla="*/ 642 w 642"/>
                <a:gd name="T55" fmla="*/ 80 h 655"/>
                <a:gd name="T56" fmla="*/ 642 w 642"/>
                <a:gd name="T57" fmla="*/ 575 h 655"/>
                <a:gd name="T58" fmla="*/ 622 w 642"/>
                <a:gd name="T59" fmla="*/ 630 h 655"/>
                <a:gd name="T60" fmla="*/ 572 w 642"/>
                <a:gd name="T61" fmla="*/ 655 h 655"/>
                <a:gd name="T62" fmla="*/ 418 w 642"/>
                <a:gd name="T63" fmla="*/ 36 h 655"/>
                <a:gd name="T64" fmla="*/ 224 w 642"/>
                <a:gd name="T65" fmla="*/ 36 h 655"/>
                <a:gd name="T66" fmla="*/ 206 w 642"/>
                <a:gd name="T67" fmla="*/ 18 h 655"/>
                <a:gd name="T68" fmla="*/ 224 w 642"/>
                <a:gd name="T69" fmla="*/ 0 h 655"/>
                <a:gd name="T70" fmla="*/ 418 w 642"/>
                <a:gd name="T71" fmla="*/ 0 h 655"/>
                <a:gd name="T72" fmla="*/ 436 w 642"/>
                <a:gd name="T73" fmla="*/ 18 h 655"/>
                <a:gd name="T74" fmla="*/ 418 w 642"/>
                <a:gd name="T75" fmla="*/ 36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42" h="655">
                  <a:moveTo>
                    <a:pt x="572" y="655"/>
                  </a:moveTo>
                  <a:cubicBezTo>
                    <a:pt x="70" y="655"/>
                    <a:pt x="70" y="655"/>
                    <a:pt x="70" y="655"/>
                  </a:cubicBezTo>
                  <a:cubicBezTo>
                    <a:pt x="51" y="655"/>
                    <a:pt x="33" y="646"/>
                    <a:pt x="19" y="630"/>
                  </a:cubicBezTo>
                  <a:cubicBezTo>
                    <a:pt x="7" y="615"/>
                    <a:pt x="0" y="596"/>
                    <a:pt x="0" y="57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60"/>
                    <a:pt x="7" y="40"/>
                    <a:pt x="19" y="25"/>
                  </a:cubicBezTo>
                  <a:cubicBezTo>
                    <a:pt x="33" y="9"/>
                    <a:pt x="51" y="0"/>
                    <a:pt x="70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3" y="0"/>
                    <a:pt x="111" y="8"/>
                    <a:pt x="111" y="18"/>
                  </a:cubicBezTo>
                  <a:cubicBezTo>
                    <a:pt x="111" y="28"/>
                    <a:pt x="103" y="36"/>
                    <a:pt x="93" y="36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61" y="36"/>
                    <a:pt x="53" y="40"/>
                    <a:pt x="47" y="48"/>
                  </a:cubicBezTo>
                  <a:cubicBezTo>
                    <a:pt x="40" y="56"/>
                    <a:pt x="36" y="68"/>
                    <a:pt x="36" y="80"/>
                  </a:cubicBezTo>
                  <a:cubicBezTo>
                    <a:pt x="36" y="575"/>
                    <a:pt x="36" y="575"/>
                    <a:pt x="36" y="575"/>
                  </a:cubicBezTo>
                  <a:cubicBezTo>
                    <a:pt x="36" y="587"/>
                    <a:pt x="40" y="599"/>
                    <a:pt x="47" y="607"/>
                  </a:cubicBezTo>
                  <a:cubicBezTo>
                    <a:pt x="53" y="615"/>
                    <a:pt x="61" y="619"/>
                    <a:pt x="70" y="619"/>
                  </a:cubicBezTo>
                  <a:cubicBezTo>
                    <a:pt x="572" y="619"/>
                    <a:pt x="572" y="619"/>
                    <a:pt x="572" y="619"/>
                  </a:cubicBezTo>
                  <a:cubicBezTo>
                    <a:pt x="580" y="619"/>
                    <a:pt x="588" y="615"/>
                    <a:pt x="595" y="607"/>
                  </a:cubicBezTo>
                  <a:cubicBezTo>
                    <a:pt x="602" y="599"/>
                    <a:pt x="606" y="587"/>
                    <a:pt x="606" y="575"/>
                  </a:cubicBezTo>
                  <a:cubicBezTo>
                    <a:pt x="606" y="80"/>
                    <a:pt x="606" y="80"/>
                    <a:pt x="606" y="80"/>
                  </a:cubicBezTo>
                  <a:cubicBezTo>
                    <a:pt x="606" y="68"/>
                    <a:pt x="602" y="56"/>
                    <a:pt x="595" y="48"/>
                  </a:cubicBezTo>
                  <a:cubicBezTo>
                    <a:pt x="588" y="40"/>
                    <a:pt x="580" y="36"/>
                    <a:pt x="572" y="36"/>
                  </a:cubicBezTo>
                  <a:cubicBezTo>
                    <a:pt x="547" y="36"/>
                    <a:pt x="547" y="36"/>
                    <a:pt x="547" y="36"/>
                  </a:cubicBezTo>
                  <a:cubicBezTo>
                    <a:pt x="537" y="36"/>
                    <a:pt x="529" y="28"/>
                    <a:pt x="529" y="18"/>
                  </a:cubicBezTo>
                  <a:cubicBezTo>
                    <a:pt x="529" y="8"/>
                    <a:pt x="537" y="0"/>
                    <a:pt x="547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591" y="0"/>
                    <a:pt x="609" y="9"/>
                    <a:pt x="622" y="25"/>
                  </a:cubicBezTo>
                  <a:cubicBezTo>
                    <a:pt x="635" y="40"/>
                    <a:pt x="642" y="60"/>
                    <a:pt x="642" y="80"/>
                  </a:cubicBezTo>
                  <a:cubicBezTo>
                    <a:pt x="642" y="575"/>
                    <a:pt x="642" y="575"/>
                    <a:pt x="642" y="575"/>
                  </a:cubicBezTo>
                  <a:cubicBezTo>
                    <a:pt x="642" y="596"/>
                    <a:pt x="635" y="615"/>
                    <a:pt x="622" y="630"/>
                  </a:cubicBezTo>
                  <a:cubicBezTo>
                    <a:pt x="609" y="646"/>
                    <a:pt x="591" y="655"/>
                    <a:pt x="572" y="655"/>
                  </a:cubicBezTo>
                  <a:close/>
                  <a:moveTo>
                    <a:pt x="418" y="36"/>
                  </a:moveTo>
                  <a:cubicBezTo>
                    <a:pt x="224" y="36"/>
                    <a:pt x="224" y="36"/>
                    <a:pt x="224" y="36"/>
                  </a:cubicBezTo>
                  <a:cubicBezTo>
                    <a:pt x="214" y="36"/>
                    <a:pt x="206" y="28"/>
                    <a:pt x="206" y="18"/>
                  </a:cubicBezTo>
                  <a:cubicBezTo>
                    <a:pt x="206" y="8"/>
                    <a:pt x="214" y="0"/>
                    <a:pt x="224" y="0"/>
                  </a:cubicBezTo>
                  <a:cubicBezTo>
                    <a:pt x="418" y="0"/>
                    <a:pt x="418" y="0"/>
                    <a:pt x="418" y="0"/>
                  </a:cubicBezTo>
                  <a:cubicBezTo>
                    <a:pt x="428" y="0"/>
                    <a:pt x="436" y="8"/>
                    <a:pt x="436" y="18"/>
                  </a:cubicBezTo>
                  <a:cubicBezTo>
                    <a:pt x="436" y="28"/>
                    <a:pt x="428" y="36"/>
                    <a:pt x="41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  <p:sp>
          <p:nvSpPr>
            <p:cNvPr id="75" name="Freeform 61"/>
            <p:cNvSpPr>
              <a:spLocks noEditPoints="1"/>
            </p:cNvSpPr>
            <p:nvPr/>
          </p:nvSpPr>
          <p:spPr bwMode="auto">
            <a:xfrm>
              <a:off x="1124" y="1985"/>
              <a:ext cx="146" cy="64"/>
            </a:xfrm>
            <a:custGeom>
              <a:avLst/>
              <a:gdLst>
                <a:gd name="T0" fmla="*/ 18 w 357"/>
                <a:gd name="T1" fmla="*/ 0 h 157"/>
                <a:gd name="T2" fmla="*/ 36 w 357"/>
                <a:gd name="T3" fmla="*/ 18 h 157"/>
                <a:gd name="T4" fmla="*/ 36 w 357"/>
                <a:gd name="T5" fmla="*/ 139 h 157"/>
                <a:gd name="T6" fmla="*/ 18 w 357"/>
                <a:gd name="T7" fmla="*/ 157 h 157"/>
                <a:gd name="T8" fmla="*/ 0 w 357"/>
                <a:gd name="T9" fmla="*/ 139 h 157"/>
                <a:gd name="T10" fmla="*/ 0 w 357"/>
                <a:gd name="T11" fmla="*/ 18 h 157"/>
                <a:gd name="T12" fmla="*/ 18 w 357"/>
                <a:gd name="T13" fmla="*/ 0 h 157"/>
                <a:gd name="T14" fmla="*/ 339 w 357"/>
                <a:gd name="T15" fmla="*/ 0 h 157"/>
                <a:gd name="T16" fmla="*/ 357 w 357"/>
                <a:gd name="T17" fmla="*/ 18 h 157"/>
                <a:gd name="T18" fmla="*/ 357 w 357"/>
                <a:gd name="T19" fmla="*/ 139 h 157"/>
                <a:gd name="T20" fmla="*/ 339 w 357"/>
                <a:gd name="T21" fmla="*/ 157 h 157"/>
                <a:gd name="T22" fmla="*/ 321 w 357"/>
                <a:gd name="T23" fmla="*/ 139 h 157"/>
                <a:gd name="T24" fmla="*/ 321 w 357"/>
                <a:gd name="T25" fmla="*/ 18 h 157"/>
                <a:gd name="T26" fmla="*/ 339 w 357"/>
                <a:gd name="T2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157">
                  <a:moveTo>
                    <a:pt x="18" y="0"/>
                  </a:moveTo>
                  <a:cubicBezTo>
                    <a:pt x="28" y="0"/>
                    <a:pt x="36" y="8"/>
                    <a:pt x="36" y="18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6" y="149"/>
                    <a:pt x="28" y="157"/>
                    <a:pt x="18" y="157"/>
                  </a:cubicBezTo>
                  <a:cubicBezTo>
                    <a:pt x="8" y="157"/>
                    <a:pt x="0" y="149"/>
                    <a:pt x="0" y="1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lose/>
                  <a:moveTo>
                    <a:pt x="339" y="0"/>
                  </a:moveTo>
                  <a:cubicBezTo>
                    <a:pt x="349" y="0"/>
                    <a:pt x="357" y="8"/>
                    <a:pt x="357" y="18"/>
                  </a:cubicBezTo>
                  <a:cubicBezTo>
                    <a:pt x="357" y="139"/>
                    <a:pt x="357" y="139"/>
                    <a:pt x="357" y="139"/>
                  </a:cubicBezTo>
                  <a:cubicBezTo>
                    <a:pt x="357" y="149"/>
                    <a:pt x="349" y="157"/>
                    <a:pt x="339" y="157"/>
                  </a:cubicBezTo>
                  <a:cubicBezTo>
                    <a:pt x="329" y="157"/>
                    <a:pt x="321" y="149"/>
                    <a:pt x="321" y="139"/>
                  </a:cubicBezTo>
                  <a:cubicBezTo>
                    <a:pt x="321" y="18"/>
                    <a:pt x="321" y="18"/>
                    <a:pt x="321" y="18"/>
                  </a:cubicBezTo>
                  <a:cubicBezTo>
                    <a:pt x="321" y="8"/>
                    <a:pt x="329" y="0"/>
                    <a:pt x="3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  <p:sp>
          <p:nvSpPr>
            <p:cNvPr id="76" name="Freeform 62"/>
            <p:cNvSpPr>
              <a:spLocks noEditPoints="1"/>
            </p:cNvSpPr>
            <p:nvPr/>
          </p:nvSpPr>
          <p:spPr bwMode="auto">
            <a:xfrm>
              <a:off x="1074" y="2044"/>
              <a:ext cx="246" cy="183"/>
            </a:xfrm>
            <a:custGeom>
              <a:avLst/>
              <a:gdLst>
                <a:gd name="T0" fmla="*/ 0 w 603"/>
                <a:gd name="T1" fmla="*/ 18 h 450"/>
                <a:gd name="T2" fmla="*/ 18 w 603"/>
                <a:gd name="T3" fmla="*/ 0 h 450"/>
                <a:gd name="T4" fmla="*/ 585 w 603"/>
                <a:gd name="T5" fmla="*/ 0 h 450"/>
                <a:gd name="T6" fmla="*/ 603 w 603"/>
                <a:gd name="T7" fmla="*/ 18 h 450"/>
                <a:gd name="T8" fmla="*/ 585 w 603"/>
                <a:gd name="T9" fmla="*/ 36 h 450"/>
                <a:gd name="T10" fmla="*/ 18 w 603"/>
                <a:gd name="T11" fmla="*/ 36 h 450"/>
                <a:gd name="T12" fmla="*/ 0 w 603"/>
                <a:gd name="T13" fmla="*/ 18 h 450"/>
                <a:gd name="T14" fmla="*/ 306 w 603"/>
                <a:gd name="T15" fmla="*/ 450 h 450"/>
                <a:gd name="T16" fmla="*/ 184 w 603"/>
                <a:gd name="T17" fmla="*/ 400 h 450"/>
                <a:gd name="T18" fmla="*/ 134 w 603"/>
                <a:gd name="T19" fmla="*/ 279 h 450"/>
                <a:gd name="T20" fmla="*/ 184 w 603"/>
                <a:gd name="T21" fmla="*/ 158 h 450"/>
                <a:gd name="T22" fmla="*/ 306 w 603"/>
                <a:gd name="T23" fmla="*/ 107 h 450"/>
                <a:gd name="T24" fmla="*/ 324 w 603"/>
                <a:gd name="T25" fmla="*/ 125 h 450"/>
                <a:gd name="T26" fmla="*/ 306 w 603"/>
                <a:gd name="T27" fmla="*/ 143 h 450"/>
                <a:gd name="T28" fmla="*/ 170 w 603"/>
                <a:gd name="T29" fmla="*/ 279 h 450"/>
                <a:gd name="T30" fmla="*/ 306 w 603"/>
                <a:gd name="T31" fmla="*/ 414 h 450"/>
                <a:gd name="T32" fmla="*/ 441 w 603"/>
                <a:gd name="T33" fmla="*/ 279 h 450"/>
                <a:gd name="T34" fmla="*/ 459 w 603"/>
                <a:gd name="T35" fmla="*/ 261 h 450"/>
                <a:gd name="T36" fmla="*/ 477 w 603"/>
                <a:gd name="T37" fmla="*/ 279 h 450"/>
                <a:gd name="T38" fmla="*/ 427 w 603"/>
                <a:gd name="T39" fmla="*/ 400 h 450"/>
                <a:gd name="T40" fmla="*/ 306 w 603"/>
                <a:gd name="T41" fmla="*/ 45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3" h="450">
                  <a:moveTo>
                    <a:pt x="0" y="18"/>
                  </a:moveTo>
                  <a:cubicBezTo>
                    <a:pt x="0" y="8"/>
                    <a:pt x="8" y="0"/>
                    <a:pt x="18" y="0"/>
                  </a:cubicBezTo>
                  <a:cubicBezTo>
                    <a:pt x="585" y="0"/>
                    <a:pt x="585" y="0"/>
                    <a:pt x="585" y="0"/>
                  </a:cubicBezTo>
                  <a:cubicBezTo>
                    <a:pt x="595" y="0"/>
                    <a:pt x="603" y="8"/>
                    <a:pt x="603" y="18"/>
                  </a:cubicBezTo>
                  <a:cubicBezTo>
                    <a:pt x="603" y="28"/>
                    <a:pt x="595" y="36"/>
                    <a:pt x="585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8" y="36"/>
                    <a:pt x="0" y="28"/>
                    <a:pt x="0" y="18"/>
                  </a:cubicBezTo>
                  <a:close/>
                  <a:moveTo>
                    <a:pt x="306" y="450"/>
                  </a:moveTo>
                  <a:cubicBezTo>
                    <a:pt x="260" y="450"/>
                    <a:pt x="217" y="433"/>
                    <a:pt x="184" y="400"/>
                  </a:cubicBezTo>
                  <a:cubicBezTo>
                    <a:pt x="152" y="368"/>
                    <a:pt x="134" y="325"/>
                    <a:pt x="134" y="279"/>
                  </a:cubicBezTo>
                  <a:cubicBezTo>
                    <a:pt x="134" y="233"/>
                    <a:pt x="152" y="190"/>
                    <a:pt x="184" y="158"/>
                  </a:cubicBezTo>
                  <a:cubicBezTo>
                    <a:pt x="217" y="125"/>
                    <a:pt x="260" y="107"/>
                    <a:pt x="306" y="107"/>
                  </a:cubicBezTo>
                  <a:cubicBezTo>
                    <a:pt x="316" y="107"/>
                    <a:pt x="324" y="115"/>
                    <a:pt x="324" y="125"/>
                  </a:cubicBezTo>
                  <a:cubicBezTo>
                    <a:pt x="324" y="135"/>
                    <a:pt x="316" y="143"/>
                    <a:pt x="306" y="143"/>
                  </a:cubicBezTo>
                  <a:cubicBezTo>
                    <a:pt x="231" y="143"/>
                    <a:pt x="170" y="204"/>
                    <a:pt x="170" y="279"/>
                  </a:cubicBezTo>
                  <a:cubicBezTo>
                    <a:pt x="170" y="354"/>
                    <a:pt x="231" y="414"/>
                    <a:pt x="306" y="414"/>
                  </a:cubicBezTo>
                  <a:cubicBezTo>
                    <a:pt x="380" y="414"/>
                    <a:pt x="441" y="354"/>
                    <a:pt x="441" y="279"/>
                  </a:cubicBezTo>
                  <a:cubicBezTo>
                    <a:pt x="441" y="269"/>
                    <a:pt x="449" y="261"/>
                    <a:pt x="459" y="261"/>
                  </a:cubicBezTo>
                  <a:cubicBezTo>
                    <a:pt x="469" y="261"/>
                    <a:pt x="477" y="269"/>
                    <a:pt x="477" y="279"/>
                  </a:cubicBezTo>
                  <a:cubicBezTo>
                    <a:pt x="477" y="325"/>
                    <a:pt x="459" y="368"/>
                    <a:pt x="427" y="400"/>
                  </a:cubicBezTo>
                  <a:cubicBezTo>
                    <a:pt x="395" y="433"/>
                    <a:pt x="351" y="450"/>
                    <a:pt x="306" y="4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  <p:sp>
          <p:nvSpPr>
            <p:cNvPr id="77" name="Freeform 63"/>
            <p:cNvSpPr/>
            <p:nvPr/>
          </p:nvSpPr>
          <p:spPr bwMode="auto">
            <a:xfrm>
              <a:off x="1193" y="2088"/>
              <a:ext cx="53" cy="72"/>
            </a:xfrm>
            <a:custGeom>
              <a:avLst/>
              <a:gdLst>
                <a:gd name="T0" fmla="*/ 113 w 131"/>
                <a:gd name="T1" fmla="*/ 176 h 176"/>
                <a:gd name="T2" fmla="*/ 18 w 131"/>
                <a:gd name="T3" fmla="*/ 176 h 176"/>
                <a:gd name="T4" fmla="*/ 0 w 131"/>
                <a:gd name="T5" fmla="*/ 158 h 176"/>
                <a:gd name="T6" fmla="*/ 0 w 131"/>
                <a:gd name="T7" fmla="*/ 18 h 176"/>
                <a:gd name="T8" fmla="*/ 18 w 131"/>
                <a:gd name="T9" fmla="*/ 0 h 176"/>
                <a:gd name="T10" fmla="*/ 36 w 131"/>
                <a:gd name="T11" fmla="*/ 18 h 176"/>
                <a:gd name="T12" fmla="*/ 36 w 131"/>
                <a:gd name="T13" fmla="*/ 140 h 176"/>
                <a:gd name="T14" fmla="*/ 113 w 131"/>
                <a:gd name="T15" fmla="*/ 140 h 176"/>
                <a:gd name="T16" fmla="*/ 131 w 131"/>
                <a:gd name="T17" fmla="*/ 158 h 176"/>
                <a:gd name="T18" fmla="*/ 113 w 131"/>
                <a:gd name="T19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176">
                  <a:moveTo>
                    <a:pt x="113" y="176"/>
                  </a:moveTo>
                  <a:cubicBezTo>
                    <a:pt x="18" y="176"/>
                    <a:pt x="18" y="176"/>
                    <a:pt x="18" y="176"/>
                  </a:cubicBezTo>
                  <a:cubicBezTo>
                    <a:pt x="8" y="176"/>
                    <a:pt x="0" y="168"/>
                    <a:pt x="0" y="15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23" y="140"/>
                    <a:pt x="131" y="148"/>
                    <a:pt x="131" y="158"/>
                  </a:cubicBezTo>
                  <a:cubicBezTo>
                    <a:pt x="131" y="168"/>
                    <a:pt x="123" y="176"/>
                    <a:pt x="113" y="1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</p:grpSp>
      <p:grpSp>
        <p:nvGrpSpPr>
          <p:cNvPr id="79" name="Group 66"/>
          <p:cNvGrpSpPr>
            <a:grpSpLocks noChangeAspect="1"/>
          </p:cNvGrpSpPr>
          <p:nvPr/>
        </p:nvGrpSpPr>
        <p:grpSpPr bwMode="auto">
          <a:xfrm>
            <a:off x="6418151" y="4684714"/>
            <a:ext cx="256116" cy="277284"/>
            <a:chOff x="2111" y="2322"/>
            <a:chExt cx="121" cy="131"/>
          </a:xfrm>
          <a:solidFill>
            <a:schemeClr val="bg1"/>
          </a:solidFill>
        </p:grpSpPr>
        <p:sp>
          <p:nvSpPr>
            <p:cNvPr id="81" name="Freeform 67"/>
            <p:cNvSpPr/>
            <p:nvPr/>
          </p:nvSpPr>
          <p:spPr bwMode="auto">
            <a:xfrm>
              <a:off x="2159" y="2350"/>
              <a:ext cx="40" cy="37"/>
            </a:xfrm>
            <a:custGeom>
              <a:avLst/>
              <a:gdLst>
                <a:gd name="T0" fmla="*/ 89 w 213"/>
                <a:gd name="T1" fmla="*/ 19 h 198"/>
                <a:gd name="T2" fmla="*/ 196 w 213"/>
                <a:gd name="T3" fmla="*/ 143 h 198"/>
                <a:gd name="T4" fmla="*/ 208 w 213"/>
                <a:gd name="T5" fmla="*/ 189 h 198"/>
                <a:gd name="T6" fmla="*/ 206 w 213"/>
                <a:gd name="T7" fmla="*/ 191 h 198"/>
                <a:gd name="T8" fmla="*/ 158 w 213"/>
                <a:gd name="T9" fmla="*/ 186 h 198"/>
                <a:gd name="T10" fmla="*/ 22 w 213"/>
                <a:gd name="T11" fmla="*/ 92 h 198"/>
                <a:gd name="T12" fmla="*/ 13 w 213"/>
                <a:gd name="T13" fmla="*/ 44 h 198"/>
                <a:gd name="T14" fmla="*/ 40 w 213"/>
                <a:gd name="T15" fmla="*/ 15 h 198"/>
                <a:gd name="T16" fmla="*/ 89 w 213"/>
                <a:gd name="T17" fmla="*/ 19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3" h="198">
                  <a:moveTo>
                    <a:pt x="89" y="19"/>
                  </a:moveTo>
                  <a:cubicBezTo>
                    <a:pt x="196" y="143"/>
                    <a:pt x="196" y="143"/>
                    <a:pt x="196" y="143"/>
                  </a:cubicBezTo>
                  <a:cubicBezTo>
                    <a:pt x="210" y="160"/>
                    <a:pt x="213" y="183"/>
                    <a:pt x="208" y="189"/>
                  </a:cubicBezTo>
                  <a:cubicBezTo>
                    <a:pt x="206" y="191"/>
                    <a:pt x="206" y="191"/>
                    <a:pt x="206" y="191"/>
                  </a:cubicBezTo>
                  <a:cubicBezTo>
                    <a:pt x="200" y="197"/>
                    <a:pt x="176" y="198"/>
                    <a:pt x="158" y="186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4" y="80"/>
                    <a:pt x="0" y="58"/>
                    <a:pt x="13" y="44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53" y="0"/>
                    <a:pt x="74" y="2"/>
                    <a:pt x="89" y="1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  <p:sp>
          <p:nvSpPr>
            <p:cNvPr id="82" name="Freeform 68"/>
            <p:cNvSpPr>
              <a:spLocks noEditPoints="1"/>
            </p:cNvSpPr>
            <p:nvPr/>
          </p:nvSpPr>
          <p:spPr bwMode="auto">
            <a:xfrm>
              <a:off x="2129" y="2322"/>
              <a:ext cx="71" cy="90"/>
            </a:xfrm>
            <a:custGeom>
              <a:avLst/>
              <a:gdLst>
                <a:gd name="T0" fmla="*/ 142 w 381"/>
                <a:gd name="T1" fmla="*/ 449 h 481"/>
                <a:gd name="T2" fmla="*/ 348 w 381"/>
                <a:gd name="T3" fmla="*/ 236 h 481"/>
                <a:gd name="T4" fmla="*/ 374 w 381"/>
                <a:gd name="T5" fmla="*/ 235 h 481"/>
                <a:gd name="T6" fmla="*/ 374 w 381"/>
                <a:gd name="T7" fmla="*/ 260 h 481"/>
                <a:gd name="T8" fmla="*/ 168 w 381"/>
                <a:gd name="T9" fmla="*/ 474 h 481"/>
                <a:gd name="T10" fmla="*/ 142 w 381"/>
                <a:gd name="T11" fmla="*/ 474 h 481"/>
                <a:gd name="T12" fmla="*/ 142 w 381"/>
                <a:gd name="T13" fmla="*/ 449 h 481"/>
                <a:gd name="T14" fmla="*/ 122 w 381"/>
                <a:gd name="T15" fmla="*/ 245 h 481"/>
                <a:gd name="T16" fmla="*/ 0 w 381"/>
                <a:gd name="T17" fmla="*/ 123 h 481"/>
                <a:gd name="T18" fmla="*/ 20 w 381"/>
                <a:gd name="T19" fmla="*/ 56 h 481"/>
                <a:gd name="T20" fmla="*/ 45 w 381"/>
                <a:gd name="T21" fmla="*/ 51 h 481"/>
                <a:gd name="T22" fmla="*/ 50 w 381"/>
                <a:gd name="T23" fmla="*/ 76 h 481"/>
                <a:gd name="T24" fmla="*/ 36 w 381"/>
                <a:gd name="T25" fmla="*/ 123 h 481"/>
                <a:gd name="T26" fmla="*/ 122 w 381"/>
                <a:gd name="T27" fmla="*/ 209 h 481"/>
                <a:gd name="T28" fmla="*/ 209 w 381"/>
                <a:gd name="T29" fmla="*/ 123 h 481"/>
                <a:gd name="T30" fmla="*/ 133 w 381"/>
                <a:gd name="T31" fmla="*/ 37 h 481"/>
                <a:gd name="T32" fmla="*/ 117 w 381"/>
                <a:gd name="T33" fmla="*/ 17 h 481"/>
                <a:gd name="T34" fmla="*/ 137 w 381"/>
                <a:gd name="T35" fmla="*/ 2 h 481"/>
                <a:gd name="T36" fmla="*/ 245 w 381"/>
                <a:gd name="T37" fmla="*/ 123 h 481"/>
                <a:gd name="T38" fmla="*/ 122 w 381"/>
                <a:gd name="T39" fmla="*/ 245 h 481"/>
                <a:gd name="T40" fmla="*/ 67 w 381"/>
                <a:gd name="T41" fmla="*/ 52 h 481"/>
                <a:gd name="T42" fmla="*/ 52 w 381"/>
                <a:gd name="T43" fmla="*/ 44 h 481"/>
                <a:gd name="T44" fmla="*/ 58 w 381"/>
                <a:gd name="T45" fmla="*/ 19 h 481"/>
                <a:gd name="T46" fmla="*/ 81 w 381"/>
                <a:gd name="T47" fmla="*/ 8 h 481"/>
                <a:gd name="T48" fmla="*/ 104 w 381"/>
                <a:gd name="T49" fmla="*/ 19 h 481"/>
                <a:gd name="T50" fmla="*/ 93 w 381"/>
                <a:gd name="T51" fmla="*/ 42 h 481"/>
                <a:gd name="T52" fmla="*/ 77 w 381"/>
                <a:gd name="T53" fmla="*/ 50 h 481"/>
                <a:gd name="T54" fmla="*/ 67 w 381"/>
                <a:gd name="T55" fmla="*/ 52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81" h="481">
                  <a:moveTo>
                    <a:pt x="142" y="449"/>
                  </a:moveTo>
                  <a:cubicBezTo>
                    <a:pt x="348" y="236"/>
                    <a:pt x="348" y="236"/>
                    <a:pt x="348" y="236"/>
                  </a:cubicBezTo>
                  <a:cubicBezTo>
                    <a:pt x="355" y="228"/>
                    <a:pt x="366" y="228"/>
                    <a:pt x="374" y="235"/>
                  </a:cubicBezTo>
                  <a:cubicBezTo>
                    <a:pt x="381" y="242"/>
                    <a:pt x="381" y="253"/>
                    <a:pt x="374" y="260"/>
                  </a:cubicBezTo>
                  <a:cubicBezTo>
                    <a:pt x="168" y="474"/>
                    <a:pt x="168" y="474"/>
                    <a:pt x="168" y="474"/>
                  </a:cubicBezTo>
                  <a:cubicBezTo>
                    <a:pt x="161" y="481"/>
                    <a:pt x="150" y="481"/>
                    <a:pt x="142" y="474"/>
                  </a:cubicBezTo>
                  <a:cubicBezTo>
                    <a:pt x="135" y="467"/>
                    <a:pt x="135" y="456"/>
                    <a:pt x="142" y="449"/>
                  </a:cubicBezTo>
                  <a:close/>
                  <a:moveTo>
                    <a:pt x="122" y="245"/>
                  </a:moveTo>
                  <a:cubicBezTo>
                    <a:pt x="55" y="245"/>
                    <a:pt x="0" y="190"/>
                    <a:pt x="0" y="123"/>
                  </a:cubicBezTo>
                  <a:cubicBezTo>
                    <a:pt x="0" y="99"/>
                    <a:pt x="7" y="76"/>
                    <a:pt x="20" y="56"/>
                  </a:cubicBezTo>
                  <a:cubicBezTo>
                    <a:pt x="26" y="48"/>
                    <a:pt x="37" y="45"/>
                    <a:pt x="45" y="51"/>
                  </a:cubicBezTo>
                  <a:cubicBezTo>
                    <a:pt x="53" y="56"/>
                    <a:pt x="56" y="67"/>
                    <a:pt x="50" y="76"/>
                  </a:cubicBezTo>
                  <a:cubicBezTo>
                    <a:pt x="41" y="90"/>
                    <a:pt x="36" y="106"/>
                    <a:pt x="36" y="123"/>
                  </a:cubicBezTo>
                  <a:cubicBezTo>
                    <a:pt x="36" y="171"/>
                    <a:pt x="75" y="209"/>
                    <a:pt x="122" y="209"/>
                  </a:cubicBezTo>
                  <a:cubicBezTo>
                    <a:pt x="170" y="209"/>
                    <a:pt x="209" y="171"/>
                    <a:pt x="209" y="123"/>
                  </a:cubicBezTo>
                  <a:cubicBezTo>
                    <a:pt x="209" y="79"/>
                    <a:pt x="176" y="42"/>
                    <a:pt x="133" y="37"/>
                  </a:cubicBezTo>
                  <a:cubicBezTo>
                    <a:pt x="123" y="36"/>
                    <a:pt x="116" y="27"/>
                    <a:pt x="117" y="17"/>
                  </a:cubicBezTo>
                  <a:cubicBezTo>
                    <a:pt x="118" y="7"/>
                    <a:pt x="127" y="0"/>
                    <a:pt x="137" y="2"/>
                  </a:cubicBezTo>
                  <a:cubicBezTo>
                    <a:pt x="198" y="9"/>
                    <a:pt x="245" y="61"/>
                    <a:pt x="245" y="123"/>
                  </a:cubicBezTo>
                  <a:cubicBezTo>
                    <a:pt x="245" y="190"/>
                    <a:pt x="190" y="245"/>
                    <a:pt x="122" y="245"/>
                  </a:cubicBezTo>
                  <a:close/>
                  <a:moveTo>
                    <a:pt x="67" y="52"/>
                  </a:moveTo>
                  <a:cubicBezTo>
                    <a:pt x="61" y="52"/>
                    <a:pt x="55" y="50"/>
                    <a:pt x="52" y="44"/>
                  </a:cubicBezTo>
                  <a:cubicBezTo>
                    <a:pt x="47" y="36"/>
                    <a:pt x="49" y="25"/>
                    <a:pt x="58" y="19"/>
                  </a:cubicBezTo>
                  <a:cubicBezTo>
                    <a:pt x="65" y="15"/>
                    <a:pt x="73" y="11"/>
                    <a:pt x="81" y="8"/>
                  </a:cubicBezTo>
                  <a:cubicBezTo>
                    <a:pt x="91" y="5"/>
                    <a:pt x="101" y="9"/>
                    <a:pt x="104" y="19"/>
                  </a:cubicBezTo>
                  <a:cubicBezTo>
                    <a:pt x="107" y="28"/>
                    <a:pt x="103" y="38"/>
                    <a:pt x="93" y="42"/>
                  </a:cubicBezTo>
                  <a:cubicBezTo>
                    <a:pt x="87" y="44"/>
                    <a:pt x="82" y="47"/>
                    <a:pt x="77" y="50"/>
                  </a:cubicBezTo>
                  <a:cubicBezTo>
                    <a:pt x="74" y="52"/>
                    <a:pt x="71" y="52"/>
                    <a:pt x="67" y="5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 dirty="0">
                <a:solidFill>
                  <a:srgbClr val="212834"/>
                </a:solidFill>
              </a:endParaRPr>
            </a:p>
          </p:txBody>
        </p:sp>
        <p:sp>
          <p:nvSpPr>
            <p:cNvPr id="83" name="Freeform 69"/>
            <p:cNvSpPr>
              <a:spLocks noEditPoints="1"/>
            </p:cNvSpPr>
            <p:nvPr/>
          </p:nvSpPr>
          <p:spPr bwMode="auto">
            <a:xfrm>
              <a:off x="2111" y="2406"/>
              <a:ext cx="121" cy="47"/>
            </a:xfrm>
            <a:custGeom>
              <a:avLst/>
              <a:gdLst>
                <a:gd name="T0" fmla="*/ 597 w 648"/>
                <a:gd name="T1" fmla="*/ 249 h 249"/>
                <a:gd name="T2" fmla="*/ 50 w 648"/>
                <a:gd name="T3" fmla="*/ 249 h 249"/>
                <a:gd name="T4" fmla="*/ 0 w 648"/>
                <a:gd name="T5" fmla="*/ 198 h 249"/>
                <a:gd name="T6" fmla="*/ 0 w 648"/>
                <a:gd name="T7" fmla="*/ 50 h 249"/>
                <a:gd name="T8" fmla="*/ 50 w 648"/>
                <a:gd name="T9" fmla="*/ 0 h 249"/>
                <a:gd name="T10" fmla="*/ 597 w 648"/>
                <a:gd name="T11" fmla="*/ 0 h 249"/>
                <a:gd name="T12" fmla="*/ 648 w 648"/>
                <a:gd name="T13" fmla="*/ 50 h 249"/>
                <a:gd name="T14" fmla="*/ 648 w 648"/>
                <a:gd name="T15" fmla="*/ 198 h 249"/>
                <a:gd name="T16" fmla="*/ 597 w 648"/>
                <a:gd name="T17" fmla="*/ 249 h 249"/>
                <a:gd name="T18" fmla="*/ 50 w 648"/>
                <a:gd name="T19" fmla="*/ 35 h 249"/>
                <a:gd name="T20" fmla="*/ 36 w 648"/>
                <a:gd name="T21" fmla="*/ 50 h 249"/>
                <a:gd name="T22" fmla="*/ 36 w 648"/>
                <a:gd name="T23" fmla="*/ 198 h 249"/>
                <a:gd name="T24" fmla="*/ 50 w 648"/>
                <a:gd name="T25" fmla="*/ 213 h 249"/>
                <a:gd name="T26" fmla="*/ 597 w 648"/>
                <a:gd name="T27" fmla="*/ 213 h 249"/>
                <a:gd name="T28" fmla="*/ 612 w 648"/>
                <a:gd name="T29" fmla="*/ 198 h 249"/>
                <a:gd name="T30" fmla="*/ 612 w 648"/>
                <a:gd name="T31" fmla="*/ 50 h 249"/>
                <a:gd name="T32" fmla="*/ 597 w 648"/>
                <a:gd name="T33" fmla="*/ 35 h 249"/>
                <a:gd name="T34" fmla="*/ 50 w 648"/>
                <a:gd name="T35" fmla="*/ 3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8" h="249">
                  <a:moveTo>
                    <a:pt x="597" y="249"/>
                  </a:moveTo>
                  <a:cubicBezTo>
                    <a:pt x="50" y="249"/>
                    <a:pt x="50" y="249"/>
                    <a:pt x="50" y="249"/>
                  </a:cubicBezTo>
                  <a:cubicBezTo>
                    <a:pt x="22" y="249"/>
                    <a:pt x="0" y="226"/>
                    <a:pt x="0" y="198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ubicBezTo>
                    <a:pt x="597" y="0"/>
                    <a:pt x="597" y="0"/>
                    <a:pt x="597" y="0"/>
                  </a:cubicBezTo>
                  <a:cubicBezTo>
                    <a:pt x="625" y="0"/>
                    <a:pt x="648" y="22"/>
                    <a:pt x="648" y="50"/>
                  </a:cubicBezTo>
                  <a:cubicBezTo>
                    <a:pt x="648" y="198"/>
                    <a:pt x="648" y="198"/>
                    <a:pt x="648" y="198"/>
                  </a:cubicBezTo>
                  <a:cubicBezTo>
                    <a:pt x="648" y="226"/>
                    <a:pt x="625" y="249"/>
                    <a:pt x="597" y="249"/>
                  </a:cubicBezTo>
                  <a:close/>
                  <a:moveTo>
                    <a:pt x="50" y="35"/>
                  </a:moveTo>
                  <a:cubicBezTo>
                    <a:pt x="42" y="35"/>
                    <a:pt x="36" y="42"/>
                    <a:pt x="36" y="50"/>
                  </a:cubicBezTo>
                  <a:cubicBezTo>
                    <a:pt x="36" y="198"/>
                    <a:pt x="36" y="198"/>
                    <a:pt x="36" y="198"/>
                  </a:cubicBezTo>
                  <a:cubicBezTo>
                    <a:pt x="36" y="206"/>
                    <a:pt x="42" y="213"/>
                    <a:pt x="50" y="213"/>
                  </a:cubicBezTo>
                  <a:cubicBezTo>
                    <a:pt x="597" y="213"/>
                    <a:pt x="597" y="213"/>
                    <a:pt x="597" y="213"/>
                  </a:cubicBezTo>
                  <a:cubicBezTo>
                    <a:pt x="605" y="213"/>
                    <a:pt x="612" y="206"/>
                    <a:pt x="612" y="198"/>
                  </a:cubicBezTo>
                  <a:cubicBezTo>
                    <a:pt x="612" y="50"/>
                    <a:pt x="612" y="50"/>
                    <a:pt x="612" y="50"/>
                  </a:cubicBezTo>
                  <a:cubicBezTo>
                    <a:pt x="612" y="42"/>
                    <a:pt x="605" y="35"/>
                    <a:pt x="597" y="35"/>
                  </a:cubicBezTo>
                  <a:lnTo>
                    <a:pt x="50" y="3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>
                <a:solidFill>
                  <a:srgbClr val="212834"/>
                </a:solidFill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131" y="1307999"/>
            <a:ext cx="3336043" cy="1127763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1895061" y="2435762"/>
            <a:ext cx="8331050" cy="144655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8800" spc="1200" dirty="0">
                <a:solidFill>
                  <a:srgbClr val="345780"/>
                </a:solidFill>
                <a:latin typeface="方正正纤黑简体" panose="02000000000000000000" pitchFamily="2" charset="-122"/>
                <a:ea typeface="方正正纤黑简体" panose="02000000000000000000" pitchFamily="2" charset="-122"/>
                <a:cs typeface="Open Sans" panose="020B0606030504020204" pitchFamily="34" charset="0"/>
              </a:rPr>
              <a:t>THANKS</a:t>
            </a:r>
            <a:endParaRPr lang="zh-CN" altLang="en-US" sz="6600" spc="1200" dirty="0">
              <a:solidFill>
                <a:srgbClr val="345780"/>
              </a:solidFill>
              <a:latin typeface="方正正纤黑简体" panose="02000000000000000000" pitchFamily="2" charset="-122"/>
              <a:ea typeface="方正正纤黑简体" panose="02000000000000000000" pitchFamily="2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7548132" y="1314664"/>
            <a:ext cx="2377574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ea typeface="+mn-ea"/>
              </a:rPr>
              <a:t>选题的背景与意义</a:t>
            </a:r>
            <a:endParaRPr lang="zh-CN" altLang="en-US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548132" y="1701618"/>
            <a:ext cx="33194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Background And Significance Of The Selected Topic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6" name="文本框 6"/>
          <p:cNvSpPr txBox="1">
            <a:spLocks noChangeArrowheads="1"/>
          </p:cNvSpPr>
          <p:nvPr/>
        </p:nvSpPr>
        <p:spPr bwMode="auto">
          <a:xfrm>
            <a:off x="7548133" y="2650931"/>
            <a:ext cx="2103461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ea typeface="+mn-ea"/>
              </a:rPr>
              <a:t>研究方法及过程</a:t>
            </a:r>
            <a:endParaRPr lang="zh-CN" altLang="en-US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548132" y="3037885"/>
            <a:ext cx="22516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Research Methods And Processes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8" name="文本框 6"/>
          <p:cNvSpPr txBox="1">
            <a:spLocks noChangeArrowheads="1"/>
          </p:cNvSpPr>
          <p:nvPr/>
        </p:nvSpPr>
        <p:spPr bwMode="auto">
          <a:xfrm>
            <a:off x="7548133" y="3983803"/>
            <a:ext cx="2925801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ea typeface="+mn-ea"/>
              </a:rPr>
              <a:t>研究成果展示及其应用</a:t>
            </a:r>
            <a:endParaRPr lang="zh-CN" altLang="en-US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48132" y="4370757"/>
            <a:ext cx="24096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Research Results And Its Application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10" name="文本框 6"/>
          <p:cNvSpPr txBox="1">
            <a:spLocks noChangeArrowheads="1"/>
          </p:cNvSpPr>
          <p:nvPr/>
        </p:nvSpPr>
        <p:spPr bwMode="auto">
          <a:xfrm>
            <a:off x="7548132" y="5316651"/>
            <a:ext cx="1281120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ea typeface="+mn-ea"/>
              </a:rPr>
              <a:t>论文总结</a:t>
            </a:r>
            <a:endParaRPr lang="zh-CN" altLang="en-US" sz="2135" dirty="0">
              <a:solidFill>
                <a:srgbClr val="345780"/>
              </a:solidFill>
              <a:latin typeface="+mn-ea"/>
              <a:ea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548132" y="5703605"/>
            <a:ext cx="14259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The Paper Summary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850690" y="1365141"/>
            <a:ext cx="644810" cy="644252"/>
            <a:chOff x="5316408" y="1023858"/>
            <a:chExt cx="483607" cy="483189"/>
          </a:xfrm>
        </p:grpSpPr>
        <p:sp>
          <p:nvSpPr>
            <p:cNvPr id="13" name="椭圆 12"/>
            <p:cNvSpPr/>
            <p:nvPr/>
          </p:nvSpPr>
          <p:spPr>
            <a:xfrm>
              <a:off x="5316408" y="1023858"/>
              <a:ext cx="483189" cy="483189"/>
            </a:xfrm>
            <a:prstGeom prst="ellipse">
              <a:avLst/>
            </a:prstGeom>
            <a:solidFill>
              <a:srgbClr val="3457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85A299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 bwMode="auto">
            <a:xfrm>
              <a:off x="5344121" y="1034619"/>
              <a:ext cx="455894" cy="43858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3200" kern="1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  <a:cs typeface="Times New Roman" panose="02020603050405020304" pitchFamily="18" charset="0"/>
                </a:rPr>
                <a:t>01</a:t>
              </a:r>
              <a:endParaRPr lang="zh-CN" altLang="en-US" sz="3200" kern="1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-9636" y="2139034"/>
            <a:ext cx="5280391" cy="2579932"/>
          </a:xfrm>
          <a:prstGeom prst="rect">
            <a:avLst/>
          </a:prstGeom>
          <a:solidFill>
            <a:srgbClr val="345780"/>
          </a:solidFill>
          <a:ln>
            <a:solidFill>
              <a:srgbClr val="3457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1582432" y="1792149"/>
            <a:ext cx="609568" cy="3849435"/>
          </a:xfrm>
          <a:prstGeom prst="rect">
            <a:avLst/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7" name="矩形 26"/>
          <p:cNvSpPr/>
          <p:nvPr/>
        </p:nvSpPr>
        <p:spPr bwMode="auto">
          <a:xfrm>
            <a:off x="1286325" y="2572601"/>
            <a:ext cx="2050561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6400" kern="100" dirty="0">
                <a:solidFill>
                  <a:schemeClr val="bg1"/>
                </a:solidFill>
                <a:latin typeface="+mj-ea"/>
                <a:ea typeface="+mj-ea"/>
                <a:cs typeface="Times New Roman" panose="02020603050405020304" pitchFamily="18" charset="0"/>
              </a:rPr>
              <a:t>目 录</a:t>
            </a:r>
            <a:endParaRPr lang="zh-CN" altLang="en-US" sz="6400" kern="100" dirty="0">
              <a:solidFill>
                <a:schemeClr val="bg1"/>
              </a:solidFill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1067514" y="3508982"/>
            <a:ext cx="248818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4800" kern="100">
                <a:solidFill>
                  <a:schemeClr val="bg1"/>
                </a:solidFill>
                <a:latin typeface="+mj-ea"/>
                <a:ea typeface="+mj-ea"/>
                <a:cs typeface="Times New Roman" panose="02020603050405020304" pitchFamily="18" charset="0"/>
              </a:rPr>
              <a:t>Contents</a:t>
            </a:r>
            <a:endParaRPr lang="zh-CN" altLang="en-US" sz="4800" kern="100">
              <a:solidFill>
                <a:schemeClr val="bg1"/>
              </a:solidFill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2239349" y="4370756"/>
            <a:ext cx="422988" cy="0"/>
          </a:xfrm>
          <a:prstGeom prst="line">
            <a:avLst/>
          </a:prstGeom>
          <a:ln w="19050">
            <a:solidFill>
              <a:srgbClr val="F2F2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/>
          <p:cNvGrpSpPr/>
          <p:nvPr/>
        </p:nvGrpSpPr>
        <p:grpSpPr>
          <a:xfrm>
            <a:off x="6879188" y="2650931"/>
            <a:ext cx="644810" cy="644252"/>
            <a:chOff x="5316408" y="1023858"/>
            <a:chExt cx="483607" cy="483189"/>
          </a:xfrm>
        </p:grpSpPr>
        <p:sp>
          <p:nvSpPr>
            <p:cNvPr id="40" name="椭圆 39"/>
            <p:cNvSpPr/>
            <p:nvPr/>
          </p:nvSpPr>
          <p:spPr>
            <a:xfrm>
              <a:off x="5316408" y="1023858"/>
              <a:ext cx="483189" cy="483189"/>
            </a:xfrm>
            <a:prstGeom prst="ellipse">
              <a:avLst/>
            </a:prstGeom>
            <a:solidFill>
              <a:srgbClr val="3457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85A299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 bwMode="auto">
            <a:xfrm>
              <a:off x="5344121" y="1034619"/>
              <a:ext cx="455894" cy="43858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3200" kern="1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  <a:cs typeface="Times New Roman" panose="02020603050405020304" pitchFamily="18" charset="0"/>
                </a:rPr>
                <a:t>02</a:t>
              </a:r>
              <a:endParaRPr lang="zh-CN" altLang="en-US" sz="3200" kern="1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6874930" y="3973532"/>
            <a:ext cx="644810" cy="644252"/>
            <a:chOff x="5316408" y="1023858"/>
            <a:chExt cx="483607" cy="483189"/>
          </a:xfrm>
        </p:grpSpPr>
        <p:sp>
          <p:nvSpPr>
            <p:cNvPr id="43" name="椭圆 42"/>
            <p:cNvSpPr/>
            <p:nvPr/>
          </p:nvSpPr>
          <p:spPr>
            <a:xfrm>
              <a:off x="5316408" y="1023858"/>
              <a:ext cx="483189" cy="483189"/>
            </a:xfrm>
            <a:prstGeom prst="ellipse">
              <a:avLst/>
            </a:prstGeom>
            <a:solidFill>
              <a:srgbClr val="3457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85A299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 bwMode="auto">
            <a:xfrm>
              <a:off x="5344121" y="1034619"/>
              <a:ext cx="455894" cy="43858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3200" kern="1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  <a:cs typeface="Times New Roman" panose="02020603050405020304" pitchFamily="18" charset="0"/>
                </a:rPr>
                <a:t>03</a:t>
              </a:r>
              <a:endParaRPr lang="zh-CN" altLang="en-US" sz="3200" kern="1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911881" y="5317442"/>
            <a:ext cx="644810" cy="644252"/>
            <a:chOff x="5316408" y="1023858"/>
            <a:chExt cx="483607" cy="483189"/>
          </a:xfrm>
        </p:grpSpPr>
        <p:sp>
          <p:nvSpPr>
            <p:cNvPr id="46" name="椭圆 45"/>
            <p:cNvSpPr/>
            <p:nvPr/>
          </p:nvSpPr>
          <p:spPr>
            <a:xfrm>
              <a:off x="5316408" y="1023858"/>
              <a:ext cx="483189" cy="483189"/>
            </a:xfrm>
            <a:prstGeom prst="ellipse">
              <a:avLst/>
            </a:prstGeom>
            <a:solidFill>
              <a:srgbClr val="3457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85A299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 bwMode="auto">
            <a:xfrm>
              <a:off x="5344121" y="1034619"/>
              <a:ext cx="455894" cy="43858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zh-CN" sz="3200" kern="1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  <a:cs typeface="Times New Roman" panose="02020603050405020304" pitchFamily="18" charset="0"/>
                </a:rPr>
                <a:t>04</a:t>
              </a:r>
              <a:endParaRPr lang="zh-CN" altLang="en-US" sz="3200" kern="1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6631997" y="2965563"/>
            <a:ext cx="5378395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265" b="1" kern="100" spc="8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选题的背景与意义</a:t>
            </a:r>
            <a:endParaRPr lang="zh-CN" altLang="en-US" sz="4265" b="1" kern="100" spc="8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667411" y="3915177"/>
            <a:ext cx="541045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spc="400" dirty="0">
                <a:solidFill>
                  <a:srgbClr val="345780"/>
                </a:solidFill>
                <a:latin typeface="+mn-ea"/>
              </a:rPr>
              <a:t>BACKGROUND AND SIGNIFICANCE OF THE SELECTED TOPIC</a:t>
            </a:r>
            <a:endParaRPr lang="en-US" altLang="zh-CN" sz="800" spc="400" dirty="0">
              <a:solidFill>
                <a:srgbClr val="345780"/>
              </a:solidFill>
              <a:latin typeface="+mn-ea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6672064" y="4264595"/>
            <a:ext cx="5322073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-2152262" y="2114939"/>
            <a:ext cx="8354617" cy="2356157"/>
          </a:xfrm>
          <a:prstGeom prst="roundRect">
            <a:avLst>
              <a:gd name="adj" fmla="val 50000"/>
            </a:avLst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10" name="椭圆 9"/>
          <p:cNvSpPr/>
          <p:nvPr/>
        </p:nvSpPr>
        <p:spPr>
          <a:xfrm>
            <a:off x="4135301" y="2424636"/>
            <a:ext cx="1736763" cy="173676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335" b="1" dirty="0">
                <a:solidFill>
                  <a:srgbClr val="345780"/>
                </a:solidFill>
                <a:latin typeface="+mn-ea"/>
              </a:rPr>
              <a:t>壹</a:t>
            </a:r>
            <a:endParaRPr lang="zh-CN" altLang="en-US" sz="5335" b="1" dirty="0">
              <a:solidFill>
                <a:srgbClr val="345780"/>
              </a:solidFill>
              <a:latin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6623689" y="2697052"/>
            <a:ext cx="5322073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4362189" y="290775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3200" b="1" kern="1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选题的背景与意义</a:t>
            </a:r>
            <a:endParaRPr lang="zh-CN" altLang="en-US" sz="3200" b="1" kern="1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201089" y="879193"/>
            <a:ext cx="378981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65" dirty="0">
                <a:solidFill>
                  <a:srgbClr val="345780"/>
                </a:solidFill>
                <a:latin typeface="+mn-ea"/>
              </a:rPr>
              <a:t>BACKGROUND AND SIGNIFICANCE OF THE SELECTED TOPIC</a:t>
            </a:r>
            <a:endParaRPr lang="en-US" altLang="zh-CN" sz="1065" dirty="0">
              <a:solidFill>
                <a:srgbClr val="345780"/>
              </a:solidFill>
              <a:latin typeface="+mn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687368" y="1282361"/>
            <a:ext cx="817265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5535789" y="2702247"/>
            <a:ext cx="22365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kern="1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选题的背景</a:t>
            </a:r>
            <a:endParaRPr lang="zh-CN" altLang="en-US" sz="2800" kern="1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5848172" y="3343393"/>
            <a:ext cx="270933" cy="0"/>
          </a:xfrm>
          <a:prstGeom prst="line">
            <a:avLst/>
          </a:prstGeom>
          <a:ln w="28575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5687368" y="3600612"/>
            <a:ext cx="4958481" cy="167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 It is known as "Forest University". The school has a complete teaching and research support system and complete public service facilities.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348" y="1706982"/>
            <a:ext cx="3789819" cy="3787261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434957" y="2213934"/>
            <a:ext cx="1789628" cy="1789628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1" name="椭圆 10"/>
          <p:cNvSpPr/>
          <p:nvPr/>
        </p:nvSpPr>
        <p:spPr>
          <a:xfrm>
            <a:off x="6017179" y="2213934"/>
            <a:ext cx="1789628" cy="1789628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2" name="椭圆 11"/>
          <p:cNvSpPr/>
          <p:nvPr/>
        </p:nvSpPr>
        <p:spPr>
          <a:xfrm>
            <a:off x="4434957" y="3786011"/>
            <a:ext cx="1789628" cy="1789628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椭圆 16"/>
          <p:cNvSpPr/>
          <p:nvPr/>
        </p:nvSpPr>
        <p:spPr>
          <a:xfrm>
            <a:off x="6017179" y="3786011"/>
            <a:ext cx="1789628" cy="1789628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矩形 17"/>
          <p:cNvSpPr/>
          <p:nvPr/>
        </p:nvSpPr>
        <p:spPr>
          <a:xfrm>
            <a:off x="1015481" y="2699163"/>
            <a:ext cx="3171835" cy="1190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3834880" y="2699163"/>
            <a:ext cx="207971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2477390" y="2214388"/>
            <a:ext cx="1709925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135" dirty="0">
                <a:solidFill>
                  <a:srgbClr val="345780"/>
                </a:solidFill>
                <a:latin typeface="+mn-ea"/>
              </a:rPr>
              <a:t>选题的意义</a:t>
            </a:r>
            <a:endParaRPr lang="zh-CN" altLang="en-US" sz="2135" dirty="0">
              <a:solidFill>
                <a:srgbClr val="345780"/>
              </a:solidFill>
              <a:latin typeface="+mn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15483" y="4574652"/>
            <a:ext cx="3171835" cy="1190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3834881" y="4574652"/>
            <a:ext cx="207971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2477391" y="4089877"/>
            <a:ext cx="1709925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135" dirty="0">
                <a:solidFill>
                  <a:srgbClr val="345780"/>
                </a:solidFill>
                <a:latin typeface="+mn-ea"/>
              </a:rPr>
              <a:t>选题的意义</a:t>
            </a:r>
            <a:endParaRPr lang="zh-CN" altLang="en-US" sz="2135" dirty="0">
              <a:solidFill>
                <a:srgbClr val="345780"/>
              </a:solidFill>
              <a:latin typeface="+mn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978256" y="4573553"/>
            <a:ext cx="3171835" cy="1190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8111607" y="4573553"/>
            <a:ext cx="207971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7978256" y="4088778"/>
            <a:ext cx="1709925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35" dirty="0">
                <a:solidFill>
                  <a:srgbClr val="345780"/>
                </a:solidFill>
                <a:latin typeface="+mn-ea"/>
              </a:rPr>
              <a:t>选题的意义</a:t>
            </a:r>
            <a:endParaRPr lang="zh-CN" altLang="en-US" sz="2135" dirty="0">
              <a:solidFill>
                <a:srgbClr val="345780"/>
              </a:solidFill>
              <a:latin typeface="+mn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978256" y="2699163"/>
            <a:ext cx="3171835" cy="1190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environment, beautiful scenery and 72% green coverage.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8111607" y="2699163"/>
            <a:ext cx="207971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7978256" y="2214388"/>
            <a:ext cx="1709925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35" dirty="0">
                <a:solidFill>
                  <a:srgbClr val="345780"/>
                </a:solidFill>
                <a:latin typeface="+mn-ea"/>
              </a:rPr>
              <a:t>选题的意义</a:t>
            </a:r>
            <a:endParaRPr lang="zh-CN" altLang="en-US" sz="2135" dirty="0">
              <a:solidFill>
                <a:srgbClr val="345780"/>
              </a:solidFill>
              <a:latin typeface="+mn-ea"/>
            </a:endParaRPr>
          </a:p>
        </p:txBody>
      </p:sp>
      <p:grpSp>
        <p:nvGrpSpPr>
          <p:cNvPr id="30" name="Group 112"/>
          <p:cNvGrpSpPr/>
          <p:nvPr/>
        </p:nvGrpSpPr>
        <p:grpSpPr>
          <a:xfrm>
            <a:off x="4981209" y="4447070"/>
            <a:ext cx="649139" cy="608153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31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2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3" name="AutoShape 112"/>
          <p:cNvSpPr/>
          <p:nvPr/>
        </p:nvSpPr>
        <p:spPr bwMode="auto">
          <a:xfrm>
            <a:off x="6575103" y="2729275"/>
            <a:ext cx="694515" cy="69145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8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6708201" y="4426577"/>
            <a:ext cx="445313" cy="649137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3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 flipH="1">
            <a:off x="4981210" y="2791485"/>
            <a:ext cx="648031" cy="648031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38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9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40" name="矩形 39"/>
          <p:cNvSpPr/>
          <p:nvPr/>
        </p:nvSpPr>
        <p:spPr bwMode="auto">
          <a:xfrm>
            <a:off x="4362189" y="290775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3200" b="1" kern="1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选题的背景与意义</a:t>
            </a:r>
            <a:endParaRPr lang="zh-CN" altLang="en-US" sz="3200" b="1" kern="1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201089" y="879193"/>
            <a:ext cx="378981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65" dirty="0">
                <a:solidFill>
                  <a:srgbClr val="345780"/>
                </a:solidFill>
                <a:latin typeface="+mn-ea"/>
              </a:rPr>
              <a:t>BACKGROUND AND SIGNIFICANCE OF THE SELECTED TOPIC</a:t>
            </a:r>
            <a:endParaRPr lang="en-US" altLang="zh-CN" sz="1065" dirty="0">
              <a:solidFill>
                <a:srgbClr val="345780"/>
              </a:solidFill>
              <a:latin typeface="+mn-ea"/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5687368" y="1282361"/>
            <a:ext cx="817265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 rot="16200000">
            <a:off x="4482895" y="2033895"/>
            <a:ext cx="2945019" cy="3810356"/>
            <a:chOff x="4739962" y="2344057"/>
            <a:chExt cx="2639051" cy="3414486"/>
          </a:xfrm>
        </p:grpSpPr>
        <p:sp>
          <p:nvSpPr>
            <p:cNvPr id="41" name="Freeform 229"/>
            <p:cNvSpPr/>
            <p:nvPr/>
          </p:nvSpPr>
          <p:spPr bwMode="auto">
            <a:xfrm>
              <a:off x="4739962" y="2344057"/>
              <a:ext cx="1499461" cy="1923594"/>
            </a:xfrm>
            <a:custGeom>
              <a:avLst/>
              <a:gdLst>
                <a:gd name="T0" fmla="*/ 350 w 350"/>
                <a:gd name="T1" fmla="*/ 342 h 449"/>
                <a:gd name="T2" fmla="*/ 243 w 350"/>
                <a:gd name="T3" fmla="*/ 449 h 449"/>
                <a:gd name="T4" fmla="*/ 78 w 350"/>
                <a:gd name="T5" fmla="*/ 228 h 449"/>
                <a:gd name="T6" fmla="*/ 78 w 350"/>
                <a:gd name="T7" fmla="*/ 160 h 449"/>
                <a:gd name="T8" fmla="*/ 0 w 350"/>
                <a:gd name="T9" fmla="*/ 160 h 449"/>
                <a:gd name="T10" fmla="*/ 138 w 350"/>
                <a:gd name="T11" fmla="*/ 0 h 449"/>
                <a:gd name="T12" fmla="*/ 276 w 350"/>
                <a:gd name="T13" fmla="*/ 160 h 449"/>
                <a:gd name="T14" fmla="*/ 198 w 350"/>
                <a:gd name="T15" fmla="*/ 160 h 449"/>
                <a:gd name="T16" fmla="*/ 198 w 350"/>
                <a:gd name="T17" fmla="*/ 228 h 449"/>
                <a:gd name="T18" fmla="*/ 308 w 350"/>
                <a:gd name="T19" fmla="*/ 338 h 449"/>
                <a:gd name="T20" fmla="*/ 350 w 350"/>
                <a:gd name="T21" fmla="*/ 342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" h="449">
                  <a:moveTo>
                    <a:pt x="350" y="342"/>
                  </a:moveTo>
                  <a:cubicBezTo>
                    <a:pt x="243" y="449"/>
                    <a:pt x="243" y="449"/>
                    <a:pt x="243" y="449"/>
                  </a:cubicBezTo>
                  <a:cubicBezTo>
                    <a:pt x="148" y="421"/>
                    <a:pt x="78" y="332"/>
                    <a:pt x="78" y="228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276" y="160"/>
                    <a:pt x="276" y="160"/>
                    <a:pt x="276" y="160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8" y="228"/>
                    <a:pt x="198" y="228"/>
                    <a:pt x="198" y="228"/>
                  </a:cubicBezTo>
                  <a:cubicBezTo>
                    <a:pt x="198" y="289"/>
                    <a:pt x="247" y="338"/>
                    <a:pt x="308" y="338"/>
                  </a:cubicBezTo>
                  <a:cubicBezTo>
                    <a:pt x="322" y="338"/>
                    <a:pt x="336" y="339"/>
                    <a:pt x="350" y="342"/>
                  </a:cubicBezTo>
                  <a:close/>
                </a:path>
              </a:pathLst>
            </a:custGeom>
            <a:solidFill>
              <a:srgbClr val="345780"/>
            </a:solidFill>
            <a:ln w="44450" cap="rnd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 dirty="0"/>
            </a:p>
          </p:txBody>
        </p:sp>
        <p:sp>
          <p:nvSpPr>
            <p:cNvPr id="42" name="Freeform 230"/>
            <p:cNvSpPr/>
            <p:nvPr/>
          </p:nvSpPr>
          <p:spPr bwMode="auto">
            <a:xfrm>
              <a:off x="5879552" y="3830665"/>
              <a:ext cx="1499461" cy="1927878"/>
            </a:xfrm>
            <a:custGeom>
              <a:avLst/>
              <a:gdLst>
                <a:gd name="T0" fmla="*/ 350 w 350"/>
                <a:gd name="T1" fmla="*/ 289 h 450"/>
                <a:gd name="T2" fmla="*/ 212 w 350"/>
                <a:gd name="T3" fmla="*/ 450 h 450"/>
                <a:gd name="T4" fmla="*/ 74 w 350"/>
                <a:gd name="T5" fmla="*/ 289 h 450"/>
                <a:gd name="T6" fmla="*/ 152 w 350"/>
                <a:gd name="T7" fmla="*/ 289 h 450"/>
                <a:gd name="T8" fmla="*/ 152 w 350"/>
                <a:gd name="T9" fmla="*/ 221 h 450"/>
                <a:gd name="T10" fmla="*/ 42 w 350"/>
                <a:gd name="T11" fmla="*/ 111 h 450"/>
                <a:gd name="T12" fmla="*/ 0 w 350"/>
                <a:gd name="T13" fmla="*/ 107 h 450"/>
                <a:gd name="T14" fmla="*/ 107 w 350"/>
                <a:gd name="T15" fmla="*/ 0 h 450"/>
                <a:gd name="T16" fmla="*/ 272 w 350"/>
                <a:gd name="T17" fmla="*/ 221 h 450"/>
                <a:gd name="T18" fmla="*/ 272 w 350"/>
                <a:gd name="T19" fmla="*/ 289 h 450"/>
                <a:gd name="T20" fmla="*/ 350 w 350"/>
                <a:gd name="T21" fmla="*/ 289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" h="450">
                  <a:moveTo>
                    <a:pt x="350" y="289"/>
                  </a:moveTo>
                  <a:cubicBezTo>
                    <a:pt x="212" y="450"/>
                    <a:pt x="212" y="450"/>
                    <a:pt x="212" y="450"/>
                  </a:cubicBezTo>
                  <a:cubicBezTo>
                    <a:pt x="74" y="289"/>
                    <a:pt x="74" y="289"/>
                    <a:pt x="74" y="289"/>
                  </a:cubicBezTo>
                  <a:cubicBezTo>
                    <a:pt x="152" y="289"/>
                    <a:pt x="152" y="289"/>
                    <a:pt x="152" y="289"/>
                  </a:cubicBezTo>
                  <a:cubicBezTo>
                    <a:pt x="152" y="221"/>
                    <a:pt x="152" y="221"/>
                    <a:pt x="152" y="221"/>
                  </a:cubicBezTo>
                  <a:cubicBezTo>
                    <a:pt x="152" y="160"/>
                    <a:pt x="103" y="111"/>
                    <a:pt x="42" y="111"/>
                  </a:cubicBezTo>
                  <a:cubicBezTo>
                    <a:pt x="28" y="111"/>
                    <a:pt x="14" y="110"/>
                    <a:pt x="0" y="107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202" y="28"/>
                    <a:pt x="272" y="117"/>
                    <a:pt x="272" y="221"/>
                  </a:cubicBezTo>
                  <a:cubicBezTo>
                    <a:pt x="272" y="289"/>
                    <a:pt x="272" y="289"/>
                    <a:pt x="272" y="289"/>
                  </a:cubicBezTo>
                  <a:lnTo>
                    <a:pt x="350" y="289"/>
                  </a:lnTo>
                  <a:close/>
                </a:path>
              </a:pathLst>
            </a:custGeom>
            <a:solidFill>
              <a:schemeClr val="accent3"/>
            </a:solidFill>
            <a:ln w="44450" cap="rnd">
              <a:noFill/>
              <a:prstDash val="solid"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sp>
        <p:nvSpPr>
          <p:cNvPr id="43" name="矩形 42"/>
          <p:cNvSpPr/>
          <p:nvPr/>
        </p:nvSpPr>
        <p:spPr>
          <a:xfrm>
            <a:off x="1565537" y="4832534"/>
            <a:ext cx="2863575" cy="909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2839648" y="4832533"/>
            <a:ext cx="315353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1997864" y="4349226"/>
            <a:ext cx="1998917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135" dirty="0">
                <a:solidFill>
                  <a:srgbClr val="345780"/>
                </a:solidFill>
                <a:latin typeface="+mn-ea"/>
              </a:rPr>
              <a:t>国内研究现状</a:t>
            </a:r>
            <a:endParaRPr lang="zh-CN" altLang="en-US" sz="2135" dirty="0">
              <a:solidFill>
                <a:srgbClr val="345780"/>
              </a:solidFill>
              <a:latin typeface="+mn-ea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566422" y="3256605"/>
            <a:ext cx="2863575" cy="909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8840533" y="3256604"/>
            <a:ext cx="31535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>
            <a:off x="7998750" y="2773297"/>
            <a:ext cx="1998917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135" dirty="0">
                <a:solidFill>
                  <a:srgbClr val="345780"/>
                </a:solidFill>
                <a:latin typeface="+mn-ea"/>
              </a:rPr>
              <a:t>国外研究现状</a:t>
            </a:r>
            <a:endParaRPr lang="zh-CN" altLang="en-US" sz="2135" dirty="0">
              <a:solidFill>
                <a:srgbClr val="345780"/>
              </a:solidFill>
              <a:latin typeface="+mn-ea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4362189" y="290775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3200" b="1" kern="1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选题的背景与意义</a:t>
            </a:r>
            <a:endParaRPr lang="zh-CN" altLang="en-US" sz="3200" b="1" kern="1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201089" y="879193"/>
            <a:ext cx="378981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65" dirty="0">
                <a:solidFill>
                  <a:srgbClr val="345780"/>
                </a:solidFill>
                <a:latin typeface="+mn-ea"/>
              </a:rPr>
              <a:t>BACKGROUND AND SIGNIFICANCE OF THE SELECTED TOPIC</a:t>
            </a:r>
            <a:endParaRPr lang="en-US" altLang="zh-CN" sz="1065" dirty="0">
              <a:solidFill>
                <a:srgbClr val="345780"/>
              </a:solidFill>
              <a:latin typeface="+mn-ea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687368" y="1282361"/>
            <a:ext cx="817265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461595" y="3610606"/>
            <a:ext cx="367921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50" spc="400" dirty="0">
                <a:solidFill>
                  <a:srgbClr val="292D2E"/>
                </a:solidFill>
                <a:latin typeface="+mn-ea"/>
              </a:rPr>
              <a:t>Research Methods And Processes</a:t>
            </a:r>
            <a:endParaRPr lang="en-US" altLang="zh-CN" sz="1050" spc="400" dirty="0">
              <a:solidFill>
                <a:srgbClr val="292D2E"/>
              </a:solidFill>
              <a:latin typeface="+mn-ea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-2152262" y="2114939"/>
            <a:ext cx="8354617" cy="2356157"/>
          </a:xfrm>
          <a:prstGeom prst="roundRect">
            <a:avLst>
              <a:gd name="adj" fmla="val 50000"/>
            </a:avLst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椭圆 9"/>
          <p:cNvSpPr/>
          <p:nvPr/>
        </p:nvSpPr>
        <p:spPr>
          <a:xfrm>
            <a:off x="4135301" y="2424636"/>
            <a:ext cx="1736763" cy="1736763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335" b="1" dirty="0">
                <a:solidFill>
                  <a:srgbClr val="345780"/>
                </a:solidFill>
                <a:latin typeface="+mn-ea"/>
              </a:rPr>
              <a:t>贰</a:t>
            </a:r>
            <a:endParaRPr lang="zh-CN" altLang="en-US" sz="5335" b="1" dirty="0">
              <a:solidFill>
                <a:srgbClr val="345780"/>
              </a:solidFill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6767726" y="2755758"/>
            <a:ext cx="4729180" cy="748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265" b="1" kern="100" spc="8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研究方法及过程</a:t>
            </a:r>
            <a:endParaRPr lang="zh-CN" altLang="en-US" sz="4265" b="1" kern="100" spc="8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6483186" y="4054790"/>
            <a:ext cx="5322073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6434811" y="2487247"/>
            <a:ext cx="5322073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4567374" y="290775"/>
            <a:ext cx="30572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3200" b="1" kern="1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研究方法及过程</a:t>
            </a:r>
            <a:endParaRPr lang="zh-CN" altLang="en-US" sz="3200" b="1" kern="1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835076" y="879193"/>
            <a:ext cx="2521844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65">
                <a:solidFill>
                  <a:srgbClr val="292D2E"/>
                </a:solidFill>
                <a:latin typeface="+mn-ea"/>
              </a:rPr>
              <a:t>RESEARCH METHODS AND PROCESSES</a:t>
            </a:r>
            <a:endParaRPr lang="en-US" altLang="zh-CN" sz="1065">
              <a:solidFill>
                <a:srgbClr val="292D2E"/>
              </a:solidFill>
              <a:latin typeface="+mn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687368" y="1282361"/>
            <a:ext cx="817265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14"/>
          <p:cNvSpPr/>
          <p:nvPr/>
        </p:nvSpPr>
        <p:spPr bwMode="auto">
          <a:xfrm>
            <a:off x="3297769" y="2528081"/>
            <a:ext cx="1915583" cy="366297"/>
          </a:xfrm>
          <a:custGeom>
            <a:avLst/>
            <a:gdLst>
              <a:gd name="T0" fmla="*/ 905 w 905"/>
              <a:gd name="T1" fmla="*/ 173 h 173"/>
              <a:gd name="T2" fmla="*/ 732 w 905"/>
              <a:gd name="T3" fmla="*/ 0 h 173"/>
              <a:gd name="T4" fmla="*/ 0 w 905"/>
              <a:gd name="T5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05" h="173">
                <a:moveTo>
                  <a:pt x="905" y="173"/>
                </a:moveTo>
                <a:lnTo>
                  <a:pt x="732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chemeClr val="bg1">
                <a:lumMod val="50000"/>
              </a:schemeClr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5" name="Freeform 15"/>
          <p:cNvSpPr/>
          <p:nvPr/>
        </p:nvSpPr>
        <p:spPr bwMode="auto">
          <a:xfrm>
            <a:off x="3297769" y="4789378"/>
            <a:ext cx="1587500" cy="340889"/>
          </a:xfrm>
          <a:custGeom>
            <a:avLst/>
            <a:gdLst>
              <a:gd name="T0" fmla="*/ 750 w 750"/>
              <a:gd name="T1" fmla="*/ 0 h 161"/>
              <a:gd name="T2" fmla="*/ 591 w 750"/>
              <a:gd name="T3" fmla="*/ 161 h 161"/>
              <a:gd name="T4" fmla="*/ 0 w 750"/>
              <a:gd name="T5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50" h="161">
                <a:moveTo>
                  <a:pt x="750" y="0"/>
                </a:moveTo>
                <a:lnTo>
                  <a:pt x="591" y="161"/>
                </a:lnTo>
                <a:lnTo>
                  <a:pt x="0" y="161"/>
                </a:lnTo>
              </a:path>
            </a:pathLst>
          </a:custGeom>
          <a:noFill/>
          <a:ln w="6350" cap="flat" cmpd="sng">
            <a:solidFill>
              <a:schemeClr val="bg1">
                <a:lumMod val="50000"/>
              </a:schemeClr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6" name="Line 16"/>
          <p:cNvSpPr>
            <a:spLocks noChangeShapeType="1"/>
          </p:cNvSpPr>
          <p:nvPr/>
        </p:nvSpPr>
        <p:spPr bwMode="auto">
          <a:xfrm>
            <a:off x="7370233" y="4052551"/>
            <a:ext cx="726016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7" name="Freeform 17"/>
          <p:cNvSpPr/>
          <p:nvPr/>
        </p:nvSpPr>
        <p:spPr bwMode="auto">
          <a:xfrm>
            <a:off x="5389034" y="3089171"/>
            <a:ext cx="1413933" cy="3768829"/>
          </a:xfrm>
          <a:custGeom>
            <a:avLst/>
            <a:gdLst>
              <a:gd name="T0" fmla="*/ 232 w 668"/>
              <a:gd name="T1" fmla="*/ 1571 h 1571"/>
              <a:gd name="T2" fmla="*/ 437 w 668"/>
              <a:gd name="T3" fmla="*/ 1571 h 1571"/>
              <a:gd name="T4" fmla="*/ 384 w 668"/>
              <a:gd name="T5" fmla="*/ 806 h 1571"/>
              <a:gd name="T6" fmla="*/ 668 w 668"/>
              <a:gd name="T7" fmla="*/ 434 h 1571"/>
              <a:gd name="T8" fmla="*/ 366 w 668"/>
              <a:gd name="T9" fmla="*/ 705 h 1571"/>
              <a:gd name="T10" fmla="*/ 327 w 668"/>
              <a:gd name="T11" fmla="*/ 0 h 1571"/>
              <a:gd name="T12" fmla="*/ 276 w 668"/>
              <a:gd name="T13" fmla="*/ 848 h 1571"/>
              <a:gd name="T14" fmla="*/ 0 w 668"/>
              <a:gd name="T15" fmla="*/ 582 h 1571"/>
              <a:gd name="T16" fmla="*/ 269 w 668"/>
              <a:gd name="T17" fmla="*/ 956 h 1571"/>
              <a:gd name="T18" fmla="*/ 232 w 668"/>
              <a:gd name="T19" fmla="*/ 1571 h 1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8" h="1571">
                <a:moveTo>
                  <a:pt x="232" y="1571"/>
                </a:moveTo>
                <a:lnTo>
                  <a:pt x="437" y="1571"/>
                </a:lnTo>
                <a:lnTo>
                  <a:pt x="384" y="806"/>
                </a:lnTo>
                <a:lnTo>
                  <a:pt x="668" y="434"/>
                </a:lnTo>
                <a:lnTo>
                  <a:pt x="366" y="705"/>
                </a:lnTo>
                <a:lnTo>
                  <a:pt x="327" y="0"/>
                </a:lnTo>
                <a:lnTo>
                  <a:pt x="276" y="848"/>
                </a:lnTo>
                <a:lnTo>
                  <a:pt x="0" y="582"/>
                </a:lnTo>
                <a:lnTo>
                  <a:pt x="269" y="956"/>
                </a:lnTo>
                <a:lnTo>
                  <a:pt x="232" y="1571"/>
                </a:lnTo>
                <a:close/>
              </a:path>
            </a:pathLst>
          </a:custGeom>
          <a:solidFill>
            <a:schemeClr val="bg1">
              <a:lumMod val="50000"/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zh-CN" altLang="en-US" sz="2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6330950" y="3499931"/>
            <a:ext cx="1109133" cy="1107357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6502402" y="3669316"/>
            <a:ext cx="766233" cy="768587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4521200" y="3569803"/>
            <a:ext cx="1388533" cy="1386845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4734985" y="3783653"/>
            <a:ext cx="960967" cy="959145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5099051" y="2218953"/>
            <a:ext cx="1900767" cy="1901353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5391151" y="2511142"/>
            <a:ext cx="1316567" cy="1316973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38" name="矩形 37"/>
          <p:cNvSpPr/>
          <p:nvPr/>
        </p:nvSpPr>
        <p:spPr>
          <a:xfrm>
            <a:off x="8197849" y="4166927"/>
            <a:ext cx="3597567" cy="9105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227557" y="3794421"/>
            <a:ext cx="1281120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135" dirty="0">
                <a:solidFill>
                  <a:srgbClr val="345780"/>
                </a:solidFill>
                <a:latin typeface="+mn-ea"/>
              </a:rPr>
              <a:t>研究方法</a:t>
            </a:r>
            <a:endParaRPr lang="zh-CN" altLang="en-US" sz="2135" dirty="0">
              <a:solidFill>
                <a:srgbClr val="345780"/>
              </a:solidFill>
              <a:latin typeface="+mn-ea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-293108" y="2650192"/>
            <a:ext cx="3597567" cy="9105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2023339" y="2277687"/>
            <a:ext cx="1281120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2135" dirty="0">
                <a:solidFill>
                  <a:srgbClr val="345780"/>
                </a:solidFill>
                <a:latin typeface="+mn-ea"/>
              </a:rPr>
              <a:t>研究方法</a:t>
            </a:r>
            <a:endParaRPr lang="zh-CN" altLang="en-US" sz="2135" dirty="0">
              <a:solidFill>
                <a:srgbClr val="345780"/>
              </a:solidFill>
              <a:latin typeface="+mn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-259198" y="5204887"/>
            <a:ext cx="3597567" cy="9105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2057248" y="4832381"/>
            <a:ext cx="1281120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2135" dirty="0">
                <a:solidFill>
                  <a:srgbClr val="345780"/>
                </a:solidFill>
                <a:latin typeface="+mn-ea"/>
              </a:rPr>
              <a:t>研究方法</a:t>
            </a:r>
            <a:endParaRPr lang="zh-CN" altLang="en-US" sz="2135" dirty="0">
              <a:solidFill>
                <a:srgbClr val="345780"/>
              </a:solidFill>
              <a:latin typeface="+mn-ea"/>
            </a:endParaRPr>
          </a:p>
        </p:txBody>
      </p:sp>
      <p:grpSp>
        <p:nvGrpSpPr>
          <p:cNvPr id="53" name="Group 112"/>
          <p:cNvGrpSpPr/>
          <p:nvPr/>
        </p:nvGrpSpPr>
        <p:grpSpPr>
          <a:xfrm>
            <a:off x="5004191" y="4060795"/>
            <a:ext cx="406067" cy="380428"/>
            <a:chOff x="5368132" y="3540125"/>
            <a:chExt cx="465138" cy="435769"/>
          </a:xfrm>
          <a:solidFill>
            <a:schemeClr val="accent1"/>
          </a:solidFill>
        </p:grpSpPr>
        <p:sp>
          <p:nvSpPr>
            <p:cNvPr id="54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55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</p:grpSp>
      <p:sp>
        <p:nvSpPr>
          <p:cNvPr id="56" name="AutoShape 112"/>
          <p:cNvSpPr/>
          <p:nvPr/>
        </p:nvSpPr>
        <p:spPr bwMode="auto">
          <a:xfrm>
            <a:off x="6678227" y="3877503"/>
            <a:ext cx="351645" cy="350096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800">
              <a:defRPr/>
            </a:pPr>
            <a:endParaRPr lang="en-US" sz="20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宋体" panose="02010600030101010101" pitchFamily="2" charset="-122"/>
              <a:sym typeface="Gill Sans" charset="0"/>
            </a:endParaRPr>
          </a:p>
        </p:txBody>
      </p:sp>
      <p:grpSp>
        <p:nvGrpSpPr>
          <p:cNvPr id="57" name="Group 124"/>
          <p:cNvGrpSpPr/>
          <p:nvPr/>
        </p:nvGrpSpPr>
        <p:grpSpPr>
          <a:xfrm>
            <a:off x="5809581" y="2907370"/>
            <a:ext cx="479705" cy="403573"/>
            <a:chOff x="5368132" y="2625725"/>
            <a:chExt cx="465138" cy="391319"/>
          </a:xfrm>
          <a:solidFill>
            <a:schemeClr val="accent1">
              <a:lumMod val="75000"/>
            </a:schemeClr>
          </a:solidFill>
        </p:grpSpPr>
        <p:sp>
          <p:nvSpPr>
            <p:cNvPr id="58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59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  <p:sp>
          <p:nvSpPr>
            <p:cNvPr id="60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5"/>
          <p:cNvSpPr/>
          <p:nvPr/>
        </p:nvSpPr>
        <p:spPr bwMode="auto">
          <a:xfrm>
            <a:off x="1841607" y="5151046"/>
            <a:ext cx="906939" cy="297356"/>
          </a:xfrm>
          <a:custGeom>
            <a:avLst/>
            <a:gdLst>
              <a:gd name="T0" fmla="*/ 466 w 466"/>
              <a:gd name="T1" fmla="*/ 0 h 153"/>
              <a:gd name="T2" fmla="*/ 233 w 466"/>
              <a:gd name="T3" fmla="*/ 153 h 153"/>
              <a:gd name="T4" fmla="*/ 0 w 466"/>
              <a:gd name="T5" fmla="*/ 0 h 153"/>
              <a:gd name="T6" fmla="*/ 466 w 466"/>
              <a:gd name="T7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66" h="153">
                <a:moveTo>
                  <a:pt x="466" y="0"/>
                </a:moveTo>
                <a:cubicBezTo>
                  <a:pt x="466" y="84"/>
                  <a:pt x="362" y="153"/>
                  <a:pt x="233" y="153"/>
                </a:cubicBezTo>
                <a:cubicBezTo>
                  <a:pt x="104" y="153"/>
                  <a:pt x="0" y="84"/>
                  <a:pt x="0" y="0"/>
                </a:cubicBezTo>
                <a:cubicBezTo>
                  <a:pt x="230" y="0"/>
                  <a:pt x="227" y="0"/>
                  <a:pt x="466" y="0"/>
                </a:cubicBezTo>
                <a:close/>
              </a:path>
            </a:pathLst>
          </a:custGeom>
          <a:solidFill>
            <a:srgbClr val="34578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25" name="Freeform 6"/>
          <p:cNvSpPr/>
          <p:nvPr/>
        </p:nvSpPr>
        <p:spPr bwMode="auto">
          <a:xfrm>
            <a:off x="3406978" y="4091179"/>
            <a:ext cx="671177" cy="494888"/>
          </a:xfrm>
          <a:custGeom>
            <a:avLst/>
            <a:gdLst>
              <a:gd name="T0" fmla="*/ 283 w 344"/>
              <a:gd name="T1" fmla="*/ 254 h 254"/>
              <a:gd name="T2" fmla="*/ 255 w 344"/>
              <a:gd name="T3" fmla="*/ 246 h 254"/>
              <a:gd name="T4" fmla="*/ 33 w 344"/>
              <a:gd name="T5" fmla="*/ 106 h 254"/>
              <a:gd name="T6" fmla="*/ 16 w 344"/>
              <a:gd name="T7" fmla="*/ 32 h 254"/>
              <a:gd name="T8" fmla="*/ 89 w 344"/>
              <a:gd name="T9" fmla="*/ 16 h 254"/>
              <a:gd name="T10" fmla="*/ 312 w 344"/>
              <a:gd name="T11" fmla="*/ 156 h 254"/>
              <a:gd name="T12" fmla="*/ 328 w 344"/>
              <a:gd name="T13" fmla="*/ 229 h 254"/>
              <a:gd name="T14" fmla="*/ 283 w 344"/>
              <a:gd name="T15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4" h="254">
                <a:moveTo>
                  <a:pt x="283" y="254"/>
                </a:moveTo>
                <a:cubicBezTo>
                  <a:pt x="274" y="254"/>
                  <a:pt x="264" y="251"/>
                  <a:pt x="255" y="246"/>
                </a:cubicBezTo>
                <a:cubicBezTo>
                  <a:pt x="33" y="106"/>
                  <a:pt x="33" y="106"/>
                  <a:pt x="33" y="106"/>
                </a:cubicBezTo>
                <a:cubicBezTo>
                  <a:pt x="8" y="90"/>
                  <a:pt x="0" y="57"/>
                  <a:pt x="16" y="32"/>
                </a:cubicBezTo>
                <a:cubicBezTo>
                  <a:pt x="31" y="8"/>
                  <a:pt x="64" y="0"/>
                  <a:pt x="89" y="16"/>
                </a:cubicBezTo>
                <a:cubicBezTo>
                  <a:pt x="312" y="156"/>
                  <a:pt x="312" y="156"/>
                  <a:pt x="312" y="156"/>
                </a:cubicBezTo>
                <a:cubicBezTo>
                  <a:pt x="337" y="171"/>
                  <a:pt x="344" y="204"/>
                  <a:pt x="328" y="229"/>
                </a:cubicBezTo>
                <a:cubicBezTo>
                  <a:pt x="318" y="245"/>
                  <a:pt x="301" y="254"/>
                  <a:pt x="283" y="254"/>
                </a:cubicBezTo>
                <a:close/>
              </a:path>
            </a:pathLst>
          </a:custGeom>
          <a:solidFill>
            <a:srgbClr val="3457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6" name="Freeform 7"/>
          <p:cNvSpPr/>
          <p:nvPr/>
        </p:nvSpPr>
        <p:spPr bwMode="auto">
          <a:xfrm>
            <a:off x="3629996" y="3041934"/>
            <a:ext cx="728525" cy="318596"/>
          </a:xfrm>
          <a:custGeom>
            <a:avLst/>
            <a:gdLst>
              <a:gd name="T0" fmla="*/ 58 w 374"/>
              <a:gd name="T1" fmla="*/ 164 h 164"/>
              <a:gd name="T2" fmla="*/ 6 w 374"/>
              <a:gd name="T3" fmla="*/ 121 h 164"/>
              <a:gd name="T4" fmla="*/ 48 w 374"/>
              <a:gd name="T5" fmla="*/ 58 h 164"/>
              <a:gd name="T6" fmla="*/ 305 w 374"/>
              <a:gd name="T7" fmla="*/ 6 h 164"/>
              <a:gd name="T8" fmla="*/ 368 w 374"/>
              <a:gd name="T9" fmla="*/ 48 h 164"/>
              <a:gd name="T10" fmla="*/ 326 w 374"/>
              <a:gd name="T11" fmla="*/ 110 h 164"/>
              <a:gd name="T12" fmla="*/ 69 w 374"/>
              <a:gd name="T13" fmla="*/ 163 h 164"/>
              <a:gd name="T14" fmla="*/ 58 w 374"/>
              <a:gd name="T15" fmla="*/ 16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4" h="164">
                <a:moveTo>
                  <a:pt x="58" y="164"/>
                </a:moveTo>
                <a:cubicBezTo>
                  <a:pt x="33" y="164"/>
                  <a:pt x="11" y="146"/>
                  <a:pt x="6" y="121"/>
                </a:cubicBezTo>
                <a:cubicBezTo>
                  <a:pt x="0" y="92"/>
                  <a:pt x="19" y="64"/>
                  <a:pt x="48" y="58"/>
                </a:cubicBezTo>
                <a:cubicBezTo>
                  <a:pt x="305" y="6"/>
                  <a:pt x="305" y="6"/>
                  <a:pt x="305" y="6"/>
                </a:cubicBezTo>
                <a:cubicBezTo>
                  <a:pt x="334" y="0"/>
                  <a:pt x="362" y="19"/>
                  <a:pt x="368" y="48"/>
                </a:cubicBezTo>
                <a:cubicBezTo>
                  <a:pt x="374" y="76"/>
                  <a:pt x="355" y="105"/>
                  <a:pt x="326" y="110"/>
                </a:cubicBezTo>
                <a:cubicBezTo>
                  <a:pt x="69" y="163"/>
                  <a:pt x="69" y="163"/>
                  <a:pt x="69" y="163"/>
                </a:cubicBezTo>
                <a:cubicBezTo>
                  <a:pt x="65" y="163"/>
                  <a:pt x="62" y="164"/>
                  <a:pt x="58" y="164"/>
                </a:cubicBezTo>
                <a:close/>
              </a:path>
            </a:pathLst>
          </a:custGeom>
          <a:solidFill>
            <a:srgbClr val="3457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7" name="Freeform 8"/>
          <p:cNvSpPr/>
          <p:nvPr/>
        </p:nvSpPr>
        <p:spPr bwMode="auto">
          <a:xfrm>
            <a:off x="3115994" y="1818522"/>
            <a:ext cx="518252" cy="647813"/>
          </a:xfrm>
          <a:custGeom>
            <a:avLst/>
            <a:gdLst>
              <a:gd name="T0" fmla="*/ 60 w 266"/>
              <a:gd name="T1" fmla="*/ 333 h 333"/>
              <a:gd name="T2" fmla="*/ 31 w 266"/>
              <a:gd name="T3" fmla="*/ 324 h 333"/>
              <a:gd name="T4" fmla="*/ 16 w 266"/>
              <a:gd name="T5" fmla="*/ 250 h 333"/>
              <a:gd name="T6" fmla="*/ 161 w 266"/>
              <a:gd name="T7" fmla="*/ 31 h 333"/>
              <a:gd name="T8" fmla="*/ 235 w 266"/>
              <a:gd name="T9" fmla="*/ 16 h 333"/>
              <a:gd name="T10" fmla="*/ 250 w 266"/>
              <a:gd name="T11" fmla="*/ 90 h 333"/>
              <a:gd name="T12" fmla="*/ 105 w 266"/>
              <a:gd name="T13" fmla="*/ 309 h 333"/>
              <a:gd name="T14" fmla="*/ 60 w 266"/>
              <a:gd name="T15" fmla="*/ 333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6" h="333">
                <a:moveTo>
                  <a:pt x="60" y="333"/>
                </a:moveTo>
                <a:cubicBezTo>
                  <a:pt x="50" y="333"/>
                  <a:pt x="40" y="330"/>
                  <a:pt x="31" y="324"/>
                </a:cubicBezTo>
                <a:cubicBezTo>
                  <a:pt x="6" y="307"/>
                  <a:pt x="0" y="274"/>
                  <a:pt x="16" y="250"/>
                </a:cubicBezTo>
                <a:cubicBezTo>
                  <a:pt x="161" y="31"/>
                  <a:pt x="161" y="31"/>
                  <a:pt x="161" y="31"/>
                </a:cubicBezTo>
                <a:cubicBezTo>
                  <a:pt x="178" y="6"/>
                  <a:pt x="211" y="0"/>
                  <a:pt x="235" y="16"/>
                </a:cubicBezTo>
                <a:cubicBezTo>
                  <a:pt x="260" y="32"/>
                  <a:pt x="266" y="65"/>
                  <a:pt x="250" y="90"/>
                </a:cubicBezTo>
                <a:cubicBezTo>
                  <a:pt x="105" y="309"/>
                  <a:pt x="105" y="309"/>
                  <a:pt x="105" y="309"/>
                </a:cubicBezTo>
                <a:cubicBezTo>
                  <a:pt x="94" y="324"/>
                  <a:pt x="77" y="333"/>
                  <a:pt x="60" y="333"/>
                </a:cubicBezTo>
                <a:close/>
              </a:path>
            </a:pathLst>
          </a:custGeom>
          <a:solidFill>
            <a:srgbClr val="3457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8" name="Freeform 9"/>
          <p:cNvSpPr/>
          <p:nvPr/>
        </p:nvSpPr>
        <p:spPr bwMode="auto">
          <a:xfrm>
            <a:off x="2187815" y="1444702"/>
            <a:ext cx="212397" cy="720029"/>
          </a:xfrm>
          <a:custGeom>
            <a:avLst/>
            <a:gdLst>
              <a:gd name="T0" fmla="*/ 56 w 109"/>
              <a:gd name="T1" fmla="*/ 370 h 370"/>
              <a:gd name="T2" fmla="*/ 2 w 109"/>
              <a:gd name="T3" fmla="*/ 317 h 370"/>
              <a:gd name="T4" fmla="*/ 0 w 109"/>
              <a:gd name="T5" fmla="*/ 54 h 370"/>
              <a:gd name="T6" fmla="*/ 53 w 109"/>
              <a:gd name="T7" fmla="*/ 1 h 370"/>
              <a:gd name="T8" fmla="*/ 106 w 109"/>
              <a:gd name="T9" fmla="*/ 53 h 370"/>
              <a:gd name="T10" fmla="*/ 109 w 109"/>
              <a:gd name="T11" fmla="*/ 316 h 370"/>
              <a:gd name="T12" fmla="*/ 56 w 109"/>
              <a:gd name="T13" fmla="*/ 370 h 370"/>
              <a:gd name="T14" fmla="*/ 56 w 109"/>
              <a:gd name="T15" fmla="*/ 37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9" h="370">
                <a:moveTo>
                  <a:pt x="56" y="370"/>
                </a:moveTo>
                <a:cubicBezTo>
                  <a:pt x="26" y="370"/>
                  <a:pt x="3" y="346"/>
                  <a:pt x="2" y="317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25"/>
                  <a:pt x="23" y="1"/>
                  <a:pt x="53" y="1"/>
                </a:cubicBezTo>
                <a:cubicBezTo>
                  <a:pt x="82" y="0"/>
                  <a:pt x="106" y="24"/>
                  <a:pt x="106" y="53"/>
                </a:cubicBezTo>
                <a:cubicBezTo>
                  <a:pt x="109" y="316"/>
                  <a:pt x="109" y="316"/>
                  <a:pt x="109" y="316"/>
                </a:cubicBezTo>
                <a:cubicBezTo>
                  <a:pt x="109" y="345"/>
                  <a:pt x="85" y="369"/>
                  <a:pt x="56" y="370"/>
                </a:cubicBezTo>
                <a:cubicBezTo>
                  <a:pt x="56" y="370"/>
                  <a:pt x="56" y="370"/>
                  <a:pt x="56" y="370"/>
                </a:cubicBezTo>
                <a:close/>
              </a:path>
            </a:pathLst>
          </a:custGeom>
          <a:solidFill>
            <a:srgbClr val="3457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9" name="Freeform 10"/>
          <p:cNvSpPr/>
          <p:nvPr/>
        </p:nvSpPr>
        <p:spPr bwMode="auto">
          <a:xfrm>
            <a:off x="465268" y="4086931"/>
            <a:ext cx="669053" cy="494888"/>
          </a:xfrm>
          <a:custGeom>
            <a:avLst/>
            <a:gdLst>
              <a:gd name="T0" fmla="*/ 61 w 344"/>
              <a:gd name="T1" fmla="*/ 254 h 254"/>
              <a:gd name="T2" fmla="*/ 16 w 344"/>
              <a:gd name="T3" fmla="*/ 229 h 254"/>
              <a:gd name="T4" fmla="*/ 32 w 344"/>
              <a:gd name="T5" fmla="*/ 156 h 254"/>
              <a:gd name="T6" fmla="*/ 255 w 344"/>
              <a:gd name="T7" fmla="*/ 16 h 254"/>
              <a:gd name="T8" fmla="*/ 328 w 344"/>
              <a:gd name="T9" fmla="*/ 33 h 254"/>
              <a:gd name="T10" fmla="*/ 311 w 344"/>
              <a:gd name="T11" fmla="*/ 106 h 254"/>
              <a:gd name="T12" fmla="*/ 89 w 344"/>
              <a:gd name="T13" fmla="*/ 246 h 254"/>
              <a:gd name="T14" fmla="*/ 61 w 344"/>
              <a:gd name="T15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4" h="254">
                <a:moveTo>
                  <a:pt x="61" y="254"/>
                </a:moveTo>
                <a:cubicBezTo>
                  <a:pt x="43" y="254"/>
                  <a:pt x="26" y="245"/>
                  <a:pt x="16" y="229"/>
                </a:cubicBezTo>
                <a:cubicBezTo>
                  <a:pt x="0" y="205"/>
                  <a:pt x="7" y="172"/>
                  <a:pt x="32" y="156"/>
                </a:cubicBezTo>
                <a:cubicBezTo>
                  <a:pt x="255" y="16"/>
                  <a:pt x="255" y="16"/>
                  <a:pt x="255" y="16"/>
                </a:cubicBezTo>
                <a:cubicBezTo>
                  <a:pt x="280" y="0"/>
                  <a:pt x="312" y="8"/>
                  <a:pt x="328" y="33"/>
                </a:cubicBezTo>
                <a:cubicBezTo>
                  <a:pt x="344" y="58"/>
                  <a:pt x="336" y="90"/>
                  <a:pt x="311" y="106"/>
                </a:cubicBezTo>
                <a:cubicBezTo>
                  <a:pt x="89" y="246"/>
                  <a:pt x="89" y="246"/>
                  <a:pt x="89" y="246"/>
                </a:cubicBezTo>
                <a:cubicBezTo>
                  <a:pt x="80" y="252"/>
                  <a:pt x="70" y="254"/>
                  <a:pt x="61" y="254"/>
                </a:cubicBezTo>
                <a:close/>
              </a:path>
            </a:pathLst>
          </a:custGeom>
          <a:solidFill>
            <a:srgbClr val="3457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30" name="Freeform 11"/>
          <p:cNvSpPr/>
          <p:nvPr/>
        </p:nvSpPr>
        <p:spPr bwMode="auto">
          <a:xfrm>
            <a:off x="184903" y="3039810"/>
            <a:ext cx="728525" cy="316473"/>
          </a:xfrm>
          <a:custGeom>
            <a:avLst/>
            <a:gdLst>
              <a:gd name="T0" fmla="*/ 316 w 374"/>
              <a:gd name="T1" fmla="*/ 163 h 163"/>
              <a:gd name="T2" fmla="*/ 305 w 374"/>
              <a:gd name="T3" fmla="*/ 162 h 163"/>
              <a:gd name="T4" fmla="*/ 48 w 374"/>
              <a:gd name="T5" fmla="*/ 110 h 163"/>
              <a:gd name="T6" fmla="*/ 6 w 374"/>
              <a:gd name="T7" fmla="*/ 47 h 163"/>
              <a:gd name="T8" fmla="*/ 69 w 374"/>
              <a:gd name="T9" fmla="*/ 5 h 163"/>
              <a:gd name="T10" fmla="*/ 326 w 374"/>
              <a:gd name="T11" fmla="*/ 58 h 163"/>
              <a:gd name="T12" fmla="*/ 368 w 374"/>
              <a:gd name="T13" fmla="*/ 120 h 163"/>
              <a:gd name="T14" fmla="*/ 316 w 374"/>
              <a:gd name="T15" fmla="*/ 16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4" h="163">
                <a:moveTo>
                  <a:pt x="316" y="163"/>
                </a:moveTo>
                <a:cubicBezTo>
                  <a:pt x="312" y="163"/>
                  <a:pt x="309" y="163"/>
                  <a:pt x="305" y="162"/>
                </a:cubicBezTo>
                <a:cubicBezTo>
                  <a:pt x="48" y="110"/>
                  <a:pt x="48" y="110"/>
                  <a:pt x="48" y="110"/>
                </a:cubicBezTo>
                <a:cubicBezTo>
                  <a:pt x="19" y="104"/>
                  <a:pt x="0" y="76"/>
                  <a:pt x="6" y="47"/>
                </a:cubicBezTo>
                <a:cubicBezTo>
                  <a:pt x="12" y="18"/>
                  <a:pt x="40" y="0"/>
                  <a:pt x="69" y="5"/>
                </a:cubicBezTo>
                <a:cubicBezTo>
                  <a:pt x="326" y="58"/>
                  <a:pt x="326" y="58"/>
                  <a:pt x="326" y="58"/>
                </a:cubicBezTo>
                <a:cubicBezTo>
                  <a:pt x="355" y="64"/>
                  <a:pt x="374" y="92"/>
                  <a:pt x="368" y="120"/>
                </a:cubicBezTo>
                <a:cubicBezTo>
                  <a:pt x="363" y="146"/>
                  <a:pt x="341" y="163"/>
                  <a:pt x="316" y="163"/>
                </a:cubicBezTo>
                <a:close/>
              </a:path>
            </a:pathLst>
          </a:custGeom>
          <a:solidFill>
            <a:srgbClr val="3457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31" name="Freeform 12"/>
          <p:cNvSpPr/>
          <p:nvPr/>
        </p:nvSpPr>
        <p:spPr bwMode="auto">
          <a:xfrm>
            <a:off x="909179" y="1814274"/>
            <a:ext cx="518252" cy="649937"/>
          </a:xfrm>
          <a:custGeom>
            <a:avLst/>
            <a:gdLst>
              <a:gd name="T0" fmla="*/ 206 w 266"/>
              <a:gd name="T1" fmla="*/ 333 h 333"/>
              <a:gd name="T2" fmla="*/ 161 w 266"/>
              <a:gd name="T3" fmla="*/ 309 h 333"/>
              <a:gd name="T4" fmla="*/ 16 w 266"/>
              <a:gd name="T5" fmla="*/ 90 h 333"/>
              <a:gd name="T6" fmla="*/ 31 w 266"/>
              <a:gd name="T7" fmla="*/ 16 h 333"/>
              <a:gd name="T8" fmla="*/ 105 w 266"/>
              <a:gd name="T9" fmla="*/ 31 h 333"/>
              <a:gd name="T10" fmla="*/ 250 w 266"/>
              <a:gd name="T11" fmla="*/ 250 h 333"/>
              <a:gd name="T12" fmla="*/ 235 w 266"/>
              <a:gd name="T13" fmla="*/ 324 h 333"/>
              <a:gd name="T14" fmla="*/ 206 w 266"/>
              <a:gd name="T15" fmla="*/ 333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6" h="333">
                <a:moveTo>
                  <a:pt x="206" y="333"/>
                </a:moveTo>
                <a:cubicBezTo>
                  <a:pt x="188" y="333"/>
                  <a:pt x="172" y="325"/>
                  <a:pt x="161" y="309"/>
                </a:cubicBezTo>
                <a:cubicBezTo>
                  <a:pt x="16" y="90"/>
                  <a:pt x="16" y="90"/>
                  <a:pt x="16" y="90"/>
                </a:cubicBezTo>
                <a:cubicBezTo>
                  <a:pt x="0" y="66"/>
                  <a:pt x="6" y="33"/>
                  <a:pt x="31" y="16"/>
                </a:cubicBezTo>
                <a:cubicBezTo>
                  <a:pt x="55" y="0"/>
                  <a:pt x="88" y="7"/>
                  <a:pt x="105" y="31"/>
                </a:cubicBezTo>
                <a:cubicBezTo>
                  <a:pt x="250" y="250"/>
                  <a:pt x="250" y="250"/>
                  <a:pt x="250" y="250"/>
                </a:cubicBezTo>
                <a:cubicBezTo>
                  <a:pt x="266" y="275"/>
                  <a:pt x="260" y="308"/>
                  <a:pt x="235" y="324"/>
                </a:cubicBezTo>
                <a:cubicBezTo>
                  <a:pt x="226" y="330"/>
                  <a:pt x="216" y="333"/>
                  <a:pt x="206" y="333"/>
                </a:cubicBezTo>
                <a:close/>
              </a:path>
            </a:pathLst>
          </a:custGeom>
          <a:solidFill>
            <a:srgbClr val="3457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32" name="Freeform 13"/>
          <p:cNvSpPr>
            <a:spLocks noEditPoints="1"/>
          </p:cNvSpPr>
          <p:nvPr/>
        </p:nvSpPr>
        <p:spPr bwMode="auto">
          <a:xfrm>
            <a:off x="1106710" y="2360136"/>
            <a:ext cx="2349121" cy="2869496"/>
          </a:xfrm>
          <a:custGeom>
            <a:avLst/>
            <a:gdLst>
              <a:gd name="T0" fmla="*/ 603 w 1206"/>
              <a:gd name="T1" fmla="*/ 0 h 1474"/>
              <a:gd name="T2" fmla="*/ 0 w 1206"/>
              <a:gd name="T3" fmla="*/ 603 h 1474"/>
              <a:gd name="T4" fmla="*/ 95 w 1206"/>
              <a:gd name="T5" fmla="*/ 928 h 1474"/>
              <a:gd name="T6" fmla="*/ 308 w 1206"/>
              <a:gd name="T7" fmla="*/ 1129 h 1474"/>
              <a:gd name="T8" fmla="*/ 308 w 1206"/>
              <a:gd name="T9" fmla="*/ 1329 h 1474"/>
              <a:gd name="T10" fmla="*/ 453 w 1206"/>
              <a:gd name="T11" fmla="*/ 1474 h 1474"/>
              <a:gd name="T12" fmla="*/ 769 w 1206"/>
              <a:gd name="T13" fmla="*/ 1474 h 1474"/>
              <a:gd name="T14" fmla="*/ 914 w 1206"/>
              <a:gd name="T15" fmla="*/ 1329 h 1474"/>
              <a:gd name="T16" fmla="*/ 914 w 1206"/>
              <a:gd name="T17" fmla="*/ 1120 h 1474"/>
              <a:gd name="T18" fmla="*/ 1206 w 1206"/>
              <a:gd name="T19" fmla="*/ 603 h 1474"/>
              <a:gd name="T20" fmla="*/ 603 w 1206"/>
              <a:gd name="T21" fmla="*/ 0 h 1474"/>
              <a:gd name="T22" fmla="*/ 827 w 1206"/>
              <a:gd name="T23" fmla="*/ 1032 h 1474"/>
              <a:gd name="T24" fmla="*/ 795 w 1206"/>
              <a:gd name="T25" fmla="*/ 1085 h 1474"/>
              <a:gd name="T26" fmla="*/ 795 w 1206"/>
              <a:gd name="T27" fmla="*/ 1133 h 1474"/>
              <a:gd name="T28" fmla="*/ 427 w 1206"/>
              <a:gd name="T29" fmla="*/ 1133 h 1474"/>
              <a:gd name="T30" fmla="*/ 427 w 1206"/>
              <a:gd name="T31" fmla="*/ 1093 h 1474"/>
              <a:gd name="T32" fmla="*/ 393 w 1206"/>
              <a:gd name="T33" fmla="*/ 1039 h 1474"/>
              <a:gd name="T34" fmla="*/ 119 w 1206"/>
              <a:gd name="T35" fmla="*/ 603 h 1474"/>
              <a:gd name="T36" fmla="*/ 603 w 1206"/>
              <a:gd name="T37" fmla="*/ 119 h 1474"/>
              <a:gd name="T38" fmla="*/ 1087 w 1206"/>
              <a:gd name="T39" fmla="*/ 603 h 1474"/>
              <a:gd name="T40" fmla="*/ 827 w 1206"/>
              <a:gd name="T41" fmla="*/ 1032 h 1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206" h="1474">
                <a:moveTo>
                  <a:pt x="603" y="0"/>
                </a:moveTo>
                <a:cubicBezTo>
                  <a:pt x="271" y="0"/>
                  <a:pt x="0" y="271"/>
                  <a:pt x="0" y="603"/>
                </a:cubicBezTo>
                <a:cubicBezTo>
                  <a:pt x="0" y="719"/>
                  <a:pt x="33" y="831"/>
                  <a:pt x="95" y="928"/>
                </a:cubicBezTo>
                <a:cubicBezTo>
                  <a:pt x="149" y="1012"/>
                  <a:pt x="222" y="1081"/>
                  <a:pt x="308" y="1129"/>
                </a:cubicBezTo>
                <a:cubicBezTo>
                  <a:pt x="308" y="1329"/>
                  <a:pt x="308" y="1329"/>
                  <a:pt x="308" y="1329"/>
                </a:cubicBezTo>
                <a:cubicBezTo>
                  <a:pt x="308" y="1409"/>
                  <a:pt x="373" y="1474"/>
                  <a:pt x="453" y="1474"/>
                </a:cubicBezTo>
                <a:cubicBezTo>
                  <a:pt x="769" y="1474"/>
                  <a:pt x="769" y="1474"/>
                  <a:pt x="769" y="1474"/>
                </a:cubicBezTo>
                <a:cubicBezTo>
                  <a:pt x="849" y="1474"/>
                  <a:pt x="914" y="1409"/>
                  <a:pt x="914" y="1329"/>
                </a:cubicBezTo>
                <a:cubicBezTo>
                  <a:pt x="914" y="1120"/>
                  <a:pt x="914" y="1120"/>
                  <a:pt x="914" y="1120"/>
                </a:cubicBezTo>
                <a:cubicBezTo>
                  <a:pt x="1095" y="1011"/>
                  <a:pt x="1206" y="816"/>
                  <a:pt x="1206" y="603"/>
                </a:cubicBezTo>
                <a:cubicBezTo>
                  <a:pt x="1206" y="271"/>
                  <a:pt x="936" y="0"/>
                  <a:pt x="603" y="0"/>
                </a:cubicBezTo>
                <a:close/>
                <a:moveTo>
                  <a:pt x="827" y="1032"/>
                </a:moveTo>
                <a:cubicBezTo>
                  <a:pt x="807" y="1042"/>
                  <a:pt x="795" y="1063"/>
                  <a:pt x="795" y="1085"/>
                </a:cubicBezTo>
                <a:cubicBezTo>
                  <a:pt x="795" y="1133"/>
                  <a:pt x="795" y="1133"/>
                  <a:pt x="795" y="1133"/>
                </a:cubicBezTo>
                <a:cubicBezTo>
                  <a:pt x="427" y="1133"/>
                  <a:pt x="427" y="1133"/>
                  <a:pt x="427" y="1133"/>
                </a:cubicBezTo>
                <a:cubicBezTo>
                  <a:pt x="427" y="1093"/>
                  <a:pt x="427" y="1093"/>
                  <a:pt x="427" y="1093"/>
                </a:cubicBezTo>
                <a:cubicBezTo>
                  <a:pt x="427" y="1070"/>
                  <a:pt x="414" y="1049"/>
                  <a:pt x="393" y="1039"/>
                </a:cubicBezTo>
                <a:cubicBezTo>
                  <a:pt x="227" y="959"/>
                  <a:pt x="119" y="788"/>
                  <a:pt x="119" y="603"/>
                </a:cubicBezTo>
                <a:cubicBezTo>
                  <a:pt x="119" y="336"/>
                  <a:pt x="336" y="119"/>
                  <a:pt x="603" y="119"/>
                </a:cubicBezTo>
                <a:cubicBezTo>
                  <a:pt x="870" y="119"/>
                  <a:pt x="1087" y="336"/>
                  <a:pt x="1087" y="603"/>
                </a:cubicBezTo>
                <a:cubicBezTo>
                  <a:pt x="1087" y="784"/>
                  <a:pt x="987" y="948"/>
                  <a:pt x="827" y="1032"/>
                </a:cubicBezTo>
                <a:close/>
              </a:path>
            </a:pathLst>
          </a:custGeom>
          <a:solidFill>
            <a:srgbClr val="3457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33" name="Oval 14"/>
          <p:cNvSpPr>
            <a:spLocks noChangeArrowheads="1"/>
          </p:cNvSpPr>
          <p:nvPr/>
        </p:nvSpPr>
        <p:spPr bwMode="auto">
          <a:xfrm>
            <a:off x="1563364" y="2789181"/>
            <a:ext cx="1501653" cy="1499529"/>
          </a:xfrm>
          <a:prstGeom prst="ellipse">
            <a:avLst/>
          </a:prstGeom>
          <a:solidFill>
            <a:srgbClr val="345780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34" name="Oval 15"/>
          <p:cNvSpPr>
            <a:spLocks noChangeArrowheads="1"/>
          </p:cNvSpPr>
          <p:nvPr/>
        </p:nvSpPr>
        <p:spPr bwMode="auto">
          <a:xfrm>
            <a:off x="1712044" y="2937859"/>
            <a:ext cx="1204297" cy="1202171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35" name="Oval 16"/>
          <p:cNvSpPr>
            <a:spLocks noChangeArrowheads="1"/>
          </p:cNvSpPr>
          <p:nvPr/>
        </p:nvSpPr>
        <p:spPr bwMode="auto">
          <a:xfrm>
            <a:off x="1841607" y="3067422"/>
            <a:ext cx="947295" cy="945172"/>
          </a:xfrm>
          <a:prstGeom prst="ellipse">
            <a:avLst/>
          </a:prstGeom>
          <a:solidFill>
            <a:srgbClr val="345780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36" name="Oval 17"/>
          <p:cNvSpPr>
            <a:spLocks noChangeArrowheads="1"/>
          </p:cNvSpPr>
          <p:nvPr/>
        </p:nvSpPr>
        <p:spPr bwMode="auto">
          <a:xfrm>
            <a:off x="1981789" y="3205481"/>
            <a:ext cx="666929" cy="666929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37" name="Oval 18"/>
          <p:cNvSpPr>
            <a:spLocks noChangeArrowheads="1"/>
          </p:cNvSpPr>
          <p:nvPr/>
        </p:nvSpPr>
        <p:spPr bwMode="auto">
          <a:xfrm>
            <a:off x="2107103" y="3328673"/>
            <a:ext cx="416299" cy="420548"/>
          </a:xfrm>
          <a:prstGeom prst="ellipse">
            <a:avLst/>
          </a:prstGeom>
          <a:solidFill>
            <a:srgbClr val="345780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40" name="Oval 19"/>
          <p:cNvSpPr>
            <a:spLocks noChangeArrowheads="1"/>
          </p:cNvSpPr>
          <p:nvPr/>
        </p:nvSpPr>
        <p:spPr bwMode="auto">
          <a:xfrm>
            <a:off x="2236666" y="3462481"/>
            <a:ext cx="157175" cy="155052"/>
          </a:xfrm>
          <a:prstGeom prst="ellipse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41" name="Freeform 20"/>
          <p:cNvSpPr/>
          <p:nvPr/>
        </p:nvSpPr>
        <p:spPr bwMode="auto">
          <a:xfrm>
            <a:off x="2315253" y="2661742"/>
            <a:ext cx="885699" cy="887823"/>
          </a:xfrm>
          <a:custGeom>
            <a:avLst/>
            <a:gdLst>
              <a:gd name="T0" fmla="*/ 286 w 417"/>
              <a:gd name="T1" fmla="*/ 149 h 418"/>
              <a:gd name="T2" fmla="*/ 330 w 417"/>
              <a:gd name="T3" fmla="*/ 149 h 418"/>
              <a:gd name="T4" fmla="*/ 417 w 417"/>
              <a:gd name="T5" fmla="*/ 61 h 418"/>
              <a:gd name="T6" fmla="*/ 357 w 417"/>
              <a:gd name="T7" fmla="*/ 61 h 418"/>
              <a:gd name="T8" fmla="*/ 355 w 417"/>
              <a:gd name="T9" fmla="*/ 0 h 418"/>
              <a:gd name="T10" fmla="*/ 267 w 417"/>
              <a:gd name="T11" fmla="*/ 87 h 418"/>
              <a:gd name="T12" fmla="*/ 269 w 417"/>
              <a:gd name="T13" fmla="*/ 134 h 418"/>
              <a:gd name="T14" fmla="*/ 0 w 417"/>
              <a:gd name="T15" fmla="*/ 397 h 418"/>
              <a:gd name="T16" fmla="*/ 0 w 417"/>
              <a:gd name="T17" fmla="*/ 418 h 418"/>
              <a:gd name="T18" fmla="*/ 23 w 417"/>
              <a:gd name="T19" fmla="*/ 418 h 418"/>
              <a:gd name="T20" fmla="*/ 286 w 417"/>
              <a:gd name="T21" fmla="*/ 149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17" h="418">
                <a:moveTo>
                  <a:pt x="286" y="149"/>
                </a:moveTo>
                <a:lnTo>
                  <a:pt x="330" y="149"/>
                </a:lnTo>
                <a:lnTo>
                  <a:pt x="417" y="61"/>
                </a:lnTo>
                <a:lnTo>
                  <a:pt x="357" y="61"/>
                </a:lnTo>
                <a:lnTo>
                  <a:pt x="355" y="0"/>
                </a:lnTo>
                <a:lnTo>
                  <a:pt x="267" y="87"/>
                </a:lnTo>
                <a:lnTo>
                  <a:pt x="269" y="134"/>
                </a:lnTo>
                <a:lnTo>
                  <a:pt x="0" y="397"/>
                </a:lnTo>
                <a:lnTo>
                  <a:pt x="0" y="418"/>
                </a:lnTo>
                <a:lnTo>
                  <a:pt x="23" y="418"/>
                </a:lnTo>
                <a:lnTo>
                  <a:pt x="286" y="1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42" name="Freeform 21"/>
          <p:cNvSpPr/>
          <p:nvPr/>
        </p:nvSpPr>
        <p:spPr bwMode="auto">
          <a:xfrm>
            <a:off x="2315253" y="2661742"/>
            <a:ext cx="885699" cy="887823"/>
          </a:xfrm>
          <a:custGeom>
            <a:avLst/>
            <a:gdLst>
              <a:gd name="T0" fmla="*/ 286 w 417"/>
              <a:gd name="T1" fmla="*/ 149 h 418"/>
              <a:gd name="T2" fmla="*/ 330 w 417"/>
              <a:gd name="T3" fmla="*/ 149 h 418"/>
              <a:gd name="T4" fmla="*/ 417 w 417"/>
              <a:gd name="T5" fmla="*/ 61 h 418"/>
              <a:gd name="T6" fmla="*/ 357 w 417"/>
              <a:gd name="T7" fmla="*/ 61 h 418"/>
              <a:gd name="T8" fmla="*/ 355 w 417"/>
              <a:gd name="T9" fmla="*/ 0 h 418"/>
              <a:gd name="T10" fmla="*/ 267 w 417"/>
              <a:gd name="T11" fmla="*/ 87 h 418"/>
              <a:gd name="T12" fmla="*/ 269 w 417"/>
              <a:gd name="T13" fmla="*/ 134 h 418"/>
              <a:gd name="T14" fmla="*/ 0 w 417"/>
              <a:gd name="T15" fmla="*/ 397 h 418"/>
              <a:gd name="T16" fmla="*/ 0 w 417"/>
              <a:gd name="T17" fmla="*/ 418 h 418"/>
              <a:gd name="T18" fmla="*/ 23 w 417"/>
              <a:gd name="T19" fmla="*/ 41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17" h="418">
                <a:moveTo>
                  <a:pt x="286" y="149"/>
                </a:moveTo>
                <a:lnTo>
                  <a:pt x="330" y="149"/>
                </a:lnTo>
                <a:lnTo>
                  <a:pt x="417" y="61"/>
                </a:lnTo>
                <a:lnTo>
                  <a:pt x="357" y="61"/>
                </a:lnTo>
                <a:lnTo>
                  <a:pt x="355" y="0"/>
                </a:lnTo>
                <a:lnTo>
                  <a:pt x="267" y="87"/>
                </a:lnTo>
                <a:lnTo>
                  <a:pt x="269" y="134"/>
                </a:lnTo>
                <a:lnTo>
                  <a:pt x="0" y="397"/>
                </a:lnTo>
                <a:lnTo>
                  <a:pt x="0" y="418"/>
                </a:lnTo>
                <a:lnTo>
                  <a:pt x="23" y="418"/>
                </a:lnTo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4653975" y="2448597"/>
            <a:ext cx="685464" cy="685464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4" name="椭圆 43"/>
          <p:cNvSpPr/>
          <p:nvPr/>
        </p:nvSpPr>
        <p:spPr>
          <a:xfrm>
            <a:off x="4653975" y="4421389"/>
            <a:ext cx="685464" cy="685464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5" name="矩形 44" descr="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"/>
          <p:cNvSpPr/>
          <p:nvPr/>
        </p:nvSpPr>
        <p:spPr>
          <a:xfrm>
            <a:off x="5431912" y="2196172"/>
            <a:ext cx="2433072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sym typeface="Calibri" panose="020F0502020204030204" pitchFamily="34" charset="0"/>
              </a:rPr>
              <a:t>研究方法</a:t>
            </a:r>
            <a:endParaRPr lang="zh-CN" altLang="en-US" sz="2135" dirty="0">
              <a:solidFill>
                <a:srgbClr val="345780"/>
              </a:solidFill>
              <a:latin typeface="+mn-ea"/>
              <a:sym typeface="Calibri" panose="020F050202020403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306987" y="2518892"/>
            <a:ext cx="3015349" cy="909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矩形 46" descr="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"/>
          <p:cNvSpPr/>
          <p:nvPr/>
        </p:nvSpPr>
        <p:spPr>
          <a:xfrm>
            <a:off x="5431912" y="4120511"/>
            <a:ext cx="2433072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sym typeface="Calibri" panose="020F0502020204030204" pitchFamily="34" charset="0"/>
              </a:rPr>
              <a:t>研究方法</a:t>
            </a:r>
            <a:endParaRPr lang="zh-CN" altLang="en-US" sz="2135" dirty="0">
              <a:solidFill>
                <a:srgbClr val="345780"/>
              </a:solidFill>
              <a:latin typeface="+mn-ea"/>
              <a:sym typeface="Calibri" panose="020F050202020403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306986" y="4469161"/>
            <a:ext cx="3015349" cy="909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3" name="Group 112"/>
          <p:cNvGrpSpPr/>
          <p:nvPr/>
        </p:nvGrpSpPr>
        <p:grpSpPr>
          <a:xfrm>
            <a:off x="4817079" y="4596109"/>
            <a:ext cx="358672" cy="336025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54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5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56" name="AutoShape 112"/>
          <p:cNvSpPr/>
          <p:nvPr/>
        </p:nvSpPr>
        <p:spPr bwMode="auto">
          <a:xfrm>
            <a:off x="4817079" y="2619721"/>
            <a:ext cx="359255" cy="357672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8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8312987" y="2459205"/>
            <a:ext cx="685464" cy="685464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8" name="椭圆 57"/>
          <p:cNvSpPr/>
          <p:nvPr/>
        </p:nvSpPr>
        <p:spPr>
          <a:xfrm>
            <a:off x="8312987" y="4431997"/>
            <a:ext cx="685464" cy="685464"/>
          </a:xfrm>
          <a:prstGeom prst="ellipse">
            <a:avLst/>
          </a:prstGeom>
          <a:solidFill>
            <a:srgbClr val="3457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9" name="矩形 58" descr="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"/>
          <p:cNvSpPr/>
          <p:nvPr/>
        </p:nvSpPr>
        <p:spPr>
          <a:xfrm>
            <a:off x="9090924" y="2206780"/>
            <a:ext cx="2433072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sym typeface="Calibri" panose="020F0502020204030204" pitchFamily="34" charset="0"/>
              </a:rPr>
              <a:t>研究方法</a:t>
            </a:r>
            <a:endParaRPr lang="zh-CN" altLang="en-US" sz="2135" dirty="0">
              <a:solidFill>
                <a:srgbClr val="345780"/>
              </a:solidFill>
              <a:latin typeface="+mn-ea"/>
              <a:sym typeface="Calibri" panose="020F050202020403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8938375" y="2509946"/>
            <a:ext cx="3015349" cy="909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" name="矩形 60" descr="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"/>
          <p:cNvSpPr/>
          <p:nvPr/>
        </p:nvSpPr>
        <p:spPr>
          <a:xfrm>
            <a:off x="9090924" y="4131119"/>
            <a:ext cx="2433072" cy="42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135" dirty="0">
                <a:solidFill>
                  <a:srgbClr val="345780"/>
                </a:solidFill>
                <a:latin typeface="+mn-ea"/>
                <a:sym typeface="Calibri" panose="020F0502020204030204" pitchFamily="34" charset="0"/>
              </a:rPr>
              <a:t>研究方法</a:t>
            </a:r>
            <a:endParaRPr lang="zh-CN" altLang="en-US" sz="2135" dirty="0">
              <a:solidFill>
                <a:srgbClr val="345780"/>
              </a:solidFill>
              <a:latin typeface="+mn-ea"/>
              <a:sym typeface="Calibri" panose="020F0502020204030204" pitchFamily="34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000618" y="4445038"/>
            <a:ext cx="3015349" cy="909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campus covers an area of more than 7000 mu, with verdant trees, green grass, elegant environment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3" name="AutoShape 59"/>
          <p:cNvSpPr/>
          <p:nvPr/>
        </p:nvSpPr>
        <p:spPr bwMode="auto">
          <a:xfrm>
            <a:off x="8442220" y="2598150"/>
            <a:ext cx="326873" cy="325433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8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grpSp>
        <p:nvGrpSpPr>
          <p:cNvPr id="64" name="Group 124"/>
          <p:cNvGrpSpPr/>
          <p:nvPr/>
        </p:nvGrpSpPr>
        <p:grpSpPr>
          <a:xfrm>
            <a:off x="8492547" y="4649575"/>
            <a:ext cx="326344" cy="274551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65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66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67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8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49" name="矩形 48"/>
          <p:cNvSpPr/>
          <p:nvPr/>
        </p:nvSpPr>
        <p:spPr bwMode="auto">
          <a:xfrm>
            <a:off x="4567374" y="290775"/>
            <a:ext cx="30572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3200" b="1" kern="100" dirty="0">
                <a:solidFill>
                  <a:srgbClr val="345780"/>
                </a:solidFill>
                <a:latin typeface="+mn-ea"/>
                <a:cs typeface="Times New Roman" panose="02020603050405020304" pitchFamily="18" charset="0"/>
              </a:rPr>
              <a:t>研究方法及过程</a:t>
            </a:r>
            <a:endParaRPr lang="zh-CN" altLang="en-US" sz="3200" b="1" kern="100" dirty="0">
              <a:solidFill>
                <a:srgbClr val="345780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835076" y="879193"/>
            <a:ext cx="2521844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65">
                <a:solidFill>
                  <a:srgbClr val="292D2E"/>
                </a:solidFill>
                <a:latin typeface="+mn-ea"/>
              </a:rPr>
              <a:t>RESEARCH METHODS AND PROCESSES</a:t>
            </a:r>
            <a:endParaRPr lang="en-US" altLang="zh-CN" sz="1065">
              <a:solidFill>
                <a:srgbClr val="292D2E"/>
              </a:solidFill>
              <a:latin typeface="+mn-ea"/>
            </a:endParaRPr>
          </a:p>
        </p:txBody>
      </p:sp>
      <p:cxnSp>
        <p:nvCxnSpPr>
          <p:cNvPr id="51" name="直接连接符 50"/>
          <p:cNvCxnSpPr/>
          <p:nvPr/>
        </p:nvCxnSpPr>
        <p:spPr>
          <a:xfrm>
            <a:off x="5687368" y="1282361"/>
            <a:ext cx="817265" cy="0"/>
          </a:xfrm>
          <a:prstGeom prst="line">
            <a:avLst/>
          </a:prstGeom>
          <a:ln w="19050">
            <a:solidFill>
              <a:srgbClr val="3457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4286</Words>
  <Application>WPS 演示</Application>
  <PresentationFormat>宽屏</PresentationFormat>
  <Paragraphs>215</Paragraphs>
  <Slides>16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6" baseType="lpstr">
      <vt:lpstr>Arial</vt:lpstr>
      <vt:lpstr>宋体</vt:lpstr>
      <vt:lpstr>Wingdings</vt:lpstr>
      <vt:lpstr>微软雅黑</vt:lpstr>
      <vt:lpstr>Calibri</vt:lpstr>
      <vt:lpstr>方正准圆简体</vt:lpstr>
      <vt:lpstr>方正宋刻本秀楷简体</vt:lpstr>
      <vt:lpstr>Calibri Light</vt:lpstr>
      <vt:lpstr>方正兰亭黑_GBK</vt:lpstr>
      <vt:lpstr>黑体</vt:lpstr>
      <vt:lpstr>Times New Roman</vt:lpstr>
      <vt:lpstr>Gill Sans</vt:lpstr>
      <vt:lpstr>方正正纤黑简体</vt:lpstr>
      <vt:lpstr>Open Sans</vt:lpstr>
      <vt:lpstr>等线</vt:lpstr>
      <vt:lpstr>Arial Unicode MS</vt:lpstr>
      <vt:lpstr>等线 Light</vt:lpstr>
      <vt:lpstr>AMGDT</vt:lpstr>
      <vt:lpstr>Segoe Print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Oilla</cp:lastModifiedBy>
  <cp:revision>31</cp:revision>
  <dcterms:created xsi:type="dcterms:W3CDTF">2020-04-28T02:54:00Z</dcterms:created>
  <dcterms:modified xsi:type="dcterms:W3CDTF">2020-04-28T05:51:30Z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